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sldIdLst>
    <p:sldId id="280" r:id="rId5"/>
    <p:sldId id="281" r:id="rId6"/>
    <p:sldId id="282" r:id="rId7"/>
    <p:sldId id="283" r:id="rId8"/>
    <p:sldId id="284" r:id="rId9"/>
    <p:sldId id="286" r:id="rId10"/>
    <p:sldId id="361" r:id="rId11"/>
    <p:sldId id="285" r:id="rId12"/>
    <p:sldId id="288" r:id="rId13"/>
    <p:sldId id="289" r:id="rId14"/>
    <p:sldId id="296" r:id="rId15"/>
    <p:sldId id="297" r:id="rId16"/>
    <p:sldId id="290" r:id="rId17"/>
    <p:sldId id="295" r:id="rId18"/>
    <p:sldId id="291" r:id="rId19"/>
    <p:sldId id="292" r:id="rId20"/>
    <p:sldId id="293" r:id="rId21"/>
    <p:sldId id="294" r:id="rId22"/>
    <p:sldId id="314" r:id="rId23"/>
    <p:sldId id="312" r:id="rId24"/>
    <p:sldId id="316" r:id="rId25"/>
    <p:sldId id="298" r:id="rId26"/>
    <p:sldId id="315" r:id="rId27"/>
    <p:sldId id="313" r:id="rId28"/>
    <p:sldId id="311" r:id="rId29"/>
    <p:sldId id="299" r:id="rId30"/>
    <p:sldId id="309" r:id="rId31"/>
    <p:sldId id="310" r:id="rId32"/>
    <p:sldId id="307" r:id="rId33"/>
    <p:sldId id="308" r:id="rId34"/>
    <p:sldId id="300" r:id="rId35"/>
    <p:sldId id="306" r:id="rId36"/>
    <p:sldId id="304" r:id="rId37"/>
    <p:sldId id="305" r:id="rId38"/>
    <p:sldId id="301" r:id="rId39"/>
    <p:sldId id="303" r:id="rId40"/>
    <p:sldId id="302"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359" r:id="rId82"/>
    <p:sldId id="362"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tarath singh" initials="ks" lastIdx="1" clrIdx="0">
    <p:extLst>
      <p:ext uri="{19B8F6BF-5375-455C-9EA6-DF929625EA0E}">
        <p15:presenceInfo xmlns:p15="http://schemas.microsoft.com/office/powerpoint/2012/main" userId="862eb2f57eadd8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19" autoAdjust="0"/>
  </p:normalViewPr>
  <p:slideViewPr>
    <p:cSldViewPr snapToGrid="0">
      <p:cViewPr varScale="1">
        <p:scale>
          <a:sx n="80" d="100"/>
          <a:sy n="80" d="100"/>
        </p:scale>
        <p:origin x="3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tarath singh" userId="862eb2f57eadd8b3" providerId="LiveId" clId="{7F431D52-2A2D-4613-BDFA-14A731B0850B}"/>
    <pc:docChg chg="modSld">
      <pc:chgData name="kirtarath singh" userId="862eb2f57eadd8b3" providerId="LiveId" clId="{7F431D52-2A2D-4613-BDFA-14A731B0850B}" dt="2022-09-27T17:51:49.792" v="29" actId="20577"/>
      <pc:docMkLst>
        <pc:docMk/>
      </pc:docMkLst>
      <pc:sldChg chg="modSp mod">
        <pc:chgData name="kirtarath singh" userId="862eb2f57eadd8b3" providerId="LiveId" clId="{7F431D52-2A2D-4613-BDFA-14A731B0850B}" dt="2022-09-27T17:51:49.792" v="29" actId="20577"/>
        <pc:sldMkLst>
          <pc:docMk/>
          <pc:sldMk cId="3533279443" sldId="286"/>
        </pc:sldMkLst>
        <pc:spChg chg="mod">
          <ac:chgData name="kirtarath singh" userId="862eb2f57eadd8b3" providerId="LiveId" clId="{7F431D52-2A2D-4613-BDFA-14A731B0850B}" dt="2022-09-27T17:51:49.792" v="29" actId="20577"/>
          <ac:spMkLst>
            <pc:docMk/>
            <pc:sldMk cId="3533279443" sldId="286"/>
            <ac:spMk id="3" creationId="{8FDF3416-1A92-B3B2-FA71-47C5A53A571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7267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7207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23747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282571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8674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9/27/2022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42226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9/27/2022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051479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41411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165258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55A3C-5767-4844-A0A3-83778C2E5409}"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910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067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842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29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9/27/2022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744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9/27/2022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33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9/27/2022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6558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870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9/27/2022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81700508"/>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hyperlink" Target="https://www.researchgate.net/publication/346412647_E-retail_factors_for_customer_activation_and_retention_An_empirical_study_from_Indian_e-commerce_customers"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ublication/346412647_E-retail_factors_for_customer_activation_and_retention_An_empirical_study_from_Indian_e-commerce_customers"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researchgate.net/publication/346412647_E-retail_factors_for_customer_activation_and_retention_An_empirical_study_from_Indian_e-commerce_customer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36342" y="947854"/>
            <a:ext cx="10038694" cy="2286000"/>
          </a:xfrm>
        </p:spPr>
        <p:txBody>
          <a:bodyPr>
            <a:noAutofit/>
          </a:bodyPr>
          <a:lstStyle/>
          <a:p>
            <a:pPr algn="l"/>
            <a:r>
              <a:rPr lang="en-IN" b="1" i="0" dirty="0">
                <a:solidFill>
                  <a:schemeClr val="bg1"/>
                </a:solidFill>
                <a:effectLst/>
                <a:latin typeface="Algerian" panose="04020705040A02060702" pitchFamily="82" charset="0"/>
              </a:rPr>
              <a:t>Customer Retention case study</a:t>
            </a:r>
            <a:endParaRPr lang="en-US" b="1" dirty="0">
              <a:solidFill>
                <a:schemeClr val="bg1"/>
              </a:solidFill>
              <a:effectLst>
                <a:outerShdw blurRad="50800" dist="38100" dir="2700000" algn="tl" rotWithShape="0">
                  <a:prstClr val="black">
                    <a:alpha val="40000"/>
                  </a:prst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971550" y="4157933"/>
            <a:ext cx="9903487" cy="1026544"/>
          </a:xfrm>
        </p:spPr>
        <p:txBody>
          <a:bodyPr>
            <a:normAutofit fontScale="92500" lnSpcReduction="20000"/>
          </a:bodyPr>
          <a:lstStyle/>
          <a:p>
            <a:pPr algn="l"/>
            <a:r>
              <a:rPr lang="en-IN" sz="1800" b="1" u="sng" dirty="0">
                <a:solidFill>
                  <a:srgbClr val="FAC96A"/>
                </a:solidFill>
                <a:effectLst/>
                <a:latin typeface="Arial" panose="020B060402020202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IN" sz="4000" b="1" u="sng" dirty="0">
                <a:solidFill>
                  <a:schemeClr val="bg1"/>
                </a:solidFill>
                <a:effectLst/>
                <a:latin typeface="Arial" panose="020B060402020202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A case study from Indian e-commerce customers</a:t>
            </a:r>
            <a:endParaRPr lang="en-IN"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4650-472D-A4A1-056A-900ABB67F9C1}"/>
              </a:ext>
            </a:extLst>
          </p:cNvPr>
          <p:cNvSpPr>
            <a:spLocks noGrp="1"/>
          </p:cNvSpPr>
          <p:nvPr>
            <p:ph type="title"/>
          </p:nvPr>
        </p:nvSpPr>
        <p:spPr>
          <a:xfrm>
            <a:off x="320564" y="499110"/>
            <a:ext cx="3401064" cy="1447800"/>
          </a:xfrm>
        </p:spPr>
        <p:txBody>
          <a:bodyPr/>
          <a:lstStyle/>
          <a:p>
            <a:r>
              <a:rPr lang="en-US" dirty="0">
                <a:solidFill>
                  <a:schemeClr val="accent1"/>
                </a:solidFill>
              </a:rPr>
              <a:t>Column-3-Which city do you shop online from?</a:t>
            </a:r>
            <a:endParaRPr lang="en-IN" dirty="0">
              <a:solidFill>
                <a:schemeClr val="accent1"/>
              </a:solidFill>
            </a:endParaRPr>
          </a:p>
        </p:txBody>
      </p:sp>
      <p:pic>
        <p:nvPicPr>
          <p:cNvPr id="5" name="Content Placeholder 4">
            <a:extLst>
              <a:ext uri="{FF2B5EF4-FFF2-40B4-BE49-F238E27FC236}">
                <a16:creationId xmlns:a16="http://schemas.microsoft.com/office/drawing/2014/main" id="{1E34209A-864C-F103-0A67-6AECFB3B38EC}"/>
              </a:ext>
            </a:extLst>
          </p:cNvPr>
          <p:cNvPicPr>
            <a:picLocks noGrp="1" noChangeAspect="1"/>
          </p:cNvPicPr>
          <p:nvPr>
            <p:ph idx="1"/>
          </p:nvPr>
        </p:nvPicPr>
        <p:blipFill>
          <a:blip r:embed="rId2"/>
          <a:stretch>
            <a:fillRect/>
          </a:stretch>
        </p:blipFill>
        <p:spPr>
          <a:xfrm>
            <a:off x="6378133" y="2100689"/>
            <a:ext cx="5072312" cy="3334801"/>
          </a:xfrm>
          <a:prstGeom prst="rect">
            <a:avLst/>
          </a:prstGeom>
        </p:spPr>
      </p:pic>
      <p:sp>
        <p:nvSpPr>
          <p:cNvPr id="4" name="Text Placeholder 3">
            <a:extLst>
              <a:ext uri="{FF2B5EF4-FFF2-40B4-BE49-F238E27FC236}">
                <a16:creationId xmlns:a16="http://schemas.microsoft.com/office/drawing/2014/main" id="{4C3A8494-8D0C-5E46-5D8A-FE4112CAF9F3}"/>
              </a:ext>
            </a:extLst>
          </p:cNvPr>
          <p:cNvSpPr>
            <a:spLocks noGrp="1"/>
          </p:cNvSpPr>
          <p:nvPr>
            <p:ph type="body" sz="half" idx="2"/>
          </p:nvPr>
        </p:nvSpPr>
        <p:spPr>
          <a:xfrm>
            <a:off x="320564" y="2843530"/>
            <a:ext cx="4057125" cy="3660140"/>
          </a:xfrm>
        </p:spPr>
        <p:txBody>
          <a:bodyPr>
            <a:noAutofit/>
          </a:bodyPr>
          <a:lstStyle/>
          <a:p>
            <a:r>
              <a:rPr lang="en-US" sz="1600" dirty="0"/>
              <a:t>This graph tells the city of the respondent from where they shop online 56 of them shop from </a:t>
            </a:r>
            <a:r>
              <a:rPr lang="en-US" sz="1600" dirty="0" err="1"/>
              <a:t>delhi</a:t>
            </a:r>
            <a:r>
              <a:rPr lang="en-US" sz="1600" dirty="0"/>
              <a:t> , 43 of them from greater </a:t>
            </a:r>
            <a:r>
              <a:rPr lang="en-US" sz="1600" dirty="0" err="1"/>
              <a:t>noida</a:t>
            </a:r>
            <a:r>
              <a:rPr lang="en-US" sz="1600" dirty="0"/>
              <a:t>, 26 of them from </a:t>
            </a:r>
            <a:r>
              <a:rPr lang="en-US" sz="1600" dirty="0" err="1"/>
              <a:t>karnal</a:t>
            </a:r>
            <a:r>
              <a:rPr lang="en-US" sz="1600" dirty="0"/>
              <a:t>, 36 of them from </a:t>
            </a:r>
            <a:r>
              <a:rPr lang="en-US" sz="1600" dirty="0" err="1"/>
              <a:t>banglore</a:t>
            </a:r>
            <a:r>
              <a:rPr lang="en-US" sz="1600" dirty="0"/>
              <a:t>, 40 of them from </a:t>
            </a:r>
            <a:r>
              <a:rPr lang="en-US" sz="1600" dirty="0" err="1"/>
              <a:t>noida</a:t>
            </a:r>
            <a:r>
              <a:rPr lang="en-US" sz="1600" dirty="0"/>
              <a:t> , 17 of them from solan , 4 of them from </a:t>
            </a:r>
            <a:r>
              <a:rPr lang="en-US" sz="1600" dirty="0" err="1"/>
              <a:t>moradabad</a:t>
            </a:r>
            <a:r>
              <a:rPr lang="en-US" sz="1600" dirty="0"/>
              <a:t> , 13 of them from </a:t>
            </a:r>
            <a:r>
              <a:rPr lang="en-US" sz="1600" dirty="0" err="1"/>
              <a:t>gurgaon</a:t>
            </a:r>
            <a:r>
              <a:rPr lang="en-US" sz="1600" dirty="0"/>
              <a:t> , 10 of them from </a:t>
            </a:r>
            <a:r>
              <a:rPr lang="en-US" sz="1600" dirty="0" err="1"/>
              <a:t>meerut</a:t>
            </a:r>
            <a:r>
              <a:rPr lang="en-US" sz="1600" dirty="0"/>
              <a:t> , 19 of them from </a:t>
            </a:r>
            <a:r>
              <a:rPr lang="en-US" sz="1600" dirty="0" err="1"/>
              <a:t>ghaziabad</a:t>
            </a:r>
            <a:r>
              <a:rPr lang="en-US" sz="1600" dirty="0"/>
              <a:t> , 3 of them from </a:t>
            </a:r>
            <a:r>
              <a:rPr lang="en-US" sz="1600" dirty="0" err="1"/>
              <a:t>bulandsehar</a:t>
            </a:r>
            <a:r>
              <a:rPr lang="en-US" sz="1600" dirty="0"/>
              <a:t> (these are </a:t>
            </a:r>
            <a:r>
              <a:rPr lang="en-US" sz="1600" dirty="0" err="1"/>
              <a:t>approx</a:t>
            </a:r>
            <a:r>
              <a:rPr lang="en-US" sz="1600" dirty="0"/>
              <a:t> figures not the exact ones).</a:t>
            </a:r>
            <a:endParaRPr lang="en-IN" sz="1600" dirty="0"/>
          </a:p>
        </p:txBody>
      </p:sp>
    </p:spTree>
    <p:extLst>
      <p:ext uri="{BB962C8B-B14F-4D97-AF65-F5344CB8AC3E}">
        <p14:creationId xmlns:p14="http://schemas.microsoft.com/office/powerpoint/2010/main" val="208440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5C8C-64E6-62CE-7EBF-4BBAD64F206F}"/>
              </a:ext>
            </a:extLst>
          </p:cNvPr>
          <p:cNvSpPr>
            <a:spLocks noGrp="1"/>
          </p:cNvSpPr>
          <p:nvPr>
            <p:ph type="title"/>
          </p:nvPr>
        </p:nvSpPr>
        <p:spPr>
          <a:xfrm>
            <a:off x="160544" y="407670"/>
            <a:ext cx="3401064" cy="1447800"/>
          </a:xfrm>
        </p:spPr>
        <p:txBody>
          <a:bodyPr/>
          <a:lstStyle/>
          <a:p>
            <a:r>
              <a:rPr lang="en-US" dirty="0">
                <a:solidFill>
                  <a:schemeClr val="accent1"/>
                </a:solidFill>
              </a:rPr>
              <a:t>Column-4 What is the Pin Code of where you shop online from?</a:t>
            </a:r>
            <a:endParaRPr lang="en-IN" dirty="0">
              <a:solidFill>
                <a:schemeClr val="accent1"/>
              </a:solidFill>
            </a:endParaRPr>
          </a:p>
        </p:txBody>
      </p:sp>
      <p:sp>
        <p:nvSpPr>
          <p:cNvPr id="4" name="Text Placeholder 3">
            <a:extLst>
              <a:ext uri="{FF2B5EF4-FFF2-40B4-BE49-F238E27FC236}">
                <a16:creationId xmlns:a16="http://schemas.microsoft.com/office/drawing/2014/main" id="{4BE667DB-91AC-3760-4EF7-70BD499A376C}"/>
              </a:ext>
            </a:extLst>
          </p:cNvPr>
          <p:cNvSpPr>
            <a:spLocks noGrp="1"/>
          </p:cNvSpPr>
          <p:nvPr>
            <p:ph type="body" sz="half" idx="2"/>
          </p:nvPr>
        </p:nvSpPr>
        <p:spPr>
          <a:xfrm>
            <a:off x="163241" y="2501693"/>
            <a:ext cx="4065859" cy="3948637"/>
          </a:xfrm>
        </p:spPr>
        <p:txBody>
          <a:bodyPr>
            <a:normAutofit/>
          </a:bodyPr>
          <a:lstStyle/>
          <a:p>
            <a:r>
              <a:rPr lang="en-US" sz="2000" dirty="0"/>
              <a:t>These are the respondents who have similar pin codes.</a:t>
            </a:r>
          </a:p>
          <a:p>
            <a:r>
              <a:rPr lang="en-US" sz="2000" dirty="0"/>
              <a:t>35 is the maximum people with same pin codes</a:t>
            </a:r>
          </a:p>
          <a:p>
            <a:r>
              <a:rPr lang="en-US" sz="2000" dirty="0"/>
              <a:t>There are only 2 people in this survey from respondent which have same pin codes</a:t>
            </a:r>
            <a:endParaRPr lang="en-IN" sz="2000" dirty="0"/>
          </a:p>
        </p:txBody>
      </p:sp>
      <p:pic>
        <p:nvPicPr>
          <p:cNvPr id="4098" name="Picture 2">
            <a:extLst>
              <a:ext uri="{FF2B5EF4-FFF2-40B4-BE49-F238E27FC236}">
                <a16:creationId xmlns:a16="http://schemas.microsoft.com/office/drawing/2014/main" id="{B9EB9C65-D93D-C219-3CA9-7F8DB33CC6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0814" y="2196038"/>
            <a:ext cx="5041270"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91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BF2B-12BB-E1FF-0113-C8BA4E855738}"/>
              </a:ext>
            </a:extLst>
          </p:cNvPr>
          <p:cNvSpPr>
            <a:spLocks noGrp="1"/>
          </p:cNvSpPr>
          <p:nvPr>
            <p:ph type="title"/>
          </p:nvPr>
        </p:nvSpPr>
        <p:spPr>
          <a:xfrm>
            <a:off x="389144" y="487680"/>
            <a:ext cx="3401064" cy="1447800"/>
          </a:xfrm>
        </p:spPr>
        <p:txBody>
          <a:bodyPr/>
          <a:lstStyle/>
          <a:p>
            <a:r>
              <a:rPr lang="en-US" dirty="0">
                <a:solidFill>
                  <a:schemeClr val="accent1"/>
                </a:solidFill>
              </a:rPr>
              <a:t>Column-5 Since How Long You are Shopping Online ?</a:t>
            </a:r>
            <a:endParaRPr lang="en-IN" dirty="0">
              <a:solidFill>
                <a:schemeClr val="accent1"/>
              </a:solidFill>
            </a:endParaRPr>
          </a:p>
        </p:txBody>
      </p:sp>
      <p:sp>
        <p:nvSpPr>
          <p:cNvPr id="4" name="Text Placeholder 3">
            <a:extLst>
              <a:ext uri="{FF2B5EF4-FFF2-40B4-BE49-F238E27FC236}">
                <a16:creationId xmlns:a16="http://schemas.microsoft.com/office/drawing/2014/main" id="{58E68C67-62EE-2C0D-8B7B-D1E181663C22}"/>
              </a:ext>
            </a:extLst>
          </p:cNvPr>
          <p:cNvSpPr>
            <a:spLocks noGrp="1"/>
          </p:cNvSpPr>
          <p:nvPr>
            <p:ph type="body" sz="half" idx="2"/>
          </p:nvPr>
        </p:nvSpPr>
        <p:spPr>
          <a:xfrm>
            <a:off x="476400" y="2387392"/>
            <a:ext cx="3401063" cy="2895599"/>
          </a:xfrm>
        </p:spPr>
        <p:txBody>
          <a:bodyPr>
            <a:noAutofit/>
          </a:bodyPr>
          <a:lstStyle/>
          <a:p>
            <a:r>
              <a:rPr lang="en-US" sz="1800" dirty="0"/>
              <a:t>This graph tells since how long they have been shopping online most of them around 97 of them have been shopping online for more than 4 years, then 48 of them in range of 3-4 years , then 69 of them is in the range of 2-3 years , 47 of them in the range of less than 1 year and 18 of them from the range of 1-2 years.</a:t>
            </a:r>
            <a:endParaRPr lang="en-IN" sz="1800" dirty="0"/>
          </a:p>
        </p:txBody>
      </p:sp>
      <p:pic>
        <p:nvPicPr>
          <p:cNvPr id="5122" name="Picture 2">
            <a:extLst>
              <a:ext uri="{FF2B5EF4-FFF2-40B4-BE49-F238E27FC236}">
                <a16:creationId xmlns:a16="http://schemas.microsoft.com/office/drawing/2014/main" id="{DF84483A-FB61-E3AB-F8DB-D8CAC04486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5918" y="2171700"/>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70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3A1C-76F0-BE58-DCD1-6F9A8E889C4F}"/>
              </a:ext>
            </a:extLst>
          </p:cNvPr>
          <p:cNvSpPr>
            <a:spLocks noGrp="1"/>
          </p:cNvSpPr>
          <p:nvPr>
            <p:ph type="title"/>
          </p:nvPr>
        </p:nvSpPr>
        <p:spPr>
          <a:xfrm>
            <a:off x="245634" y="351040"/>
            <a:ext cx="3401064" cy="1447800"/>
          </a:xfrm>
        </p:spPr>
        <p:txBody>
          <a:bodyPr/>
          <a:lstStyle/>
          <a:p>
            <a:r>
              <a:rPr lang="en-US" sz="2000" dirty="0">
                <a:solidFill>
                  <a:schemeClr val="accent1"/>
                </a:solidFill>
              </a:rPr>
              <a:t>Column-6 How many times you have made an online purchase in the past 1 year?</a:t>
            </a:r>
            <a:endParaRPr lang="en-IN" sz="2000" dirty="0">
              <a:solidFill>
                <a:schemeClr val="accent1"/>
              </a:solidFill>
            </a:endParaRPr>
          </a:p>
        </p:txBody>
      </p:sp>
      <p:sp>
        <p:nvSpPr>
          <p:cNvPr id="4" name="Text Placeholder 3">
            <a:extLst>
              <a:ext uri="{FF2B5EF4-FFF2-40B4-BE49-F238E27FC236}">
                <a16:creationId xmlns:a16="http://schemas.microsoft.com/office/drawing/2014/main" id="{DC7A5330-A5FC-150A-19CE-21F7C3823500}"/>
              </a:ext>
            </a:extLst>
          </p:cNvPr>
          <p:cNvSpPr>
            <a:spLocks noGrp="1"/>
          </p:cNvSpPr>
          <p:nvPr>
            <p:ph type="body" sz="half" idx="2"/>
          </p:nvPr>
        </p:nvSpPr>
        <p:spPr>
          <a:xfrm>
            <a:off x="140914" y="2073650"/>
            <a:ext cx="4140946" cy="3800850"/>
          </a:xfrm>
        </p:spPr>
        <p:txBody>
          <a:bodyPr>
            <a:noAutofit/>
          </a:bodyPr>
          <a:lstStyle/>
          <a:p>
            <a:r>
              <a:rPr lang="en-US" sz="1800" dirty="0"/>
              <a:t>This graph tells that how </a:t>
            </a:r>
            <a:r>
              <a:rPr lang="en-US" sz="1800" dirty="0" err="1"/>
              <a:t>mant</a:t>
            </a:r>
            <a:r>
              <a:rPr lang="en-US" sz="1800" dirty="0"/>
              <a:t> times a respondent have made an online purchase in past 1 year</a:t>
            </a:r>
          </a:p>
          <a:p>
            <a:r>
              <a:rPr lang="en-US" sz="1800" dirty="0"/>
              <a:t>most of them more than 100 of them have done purchase less than 10 times in the past year</a:t>
            </a:r>
          </a:p>
          <a:p>
            <a:r>
              <a:rPr lang="en-US" sz="1800" dirty="0"/>
              <a:t>63 of them 31-40 times</a:t>
            </a:r>
          </a:p>
          <a:p>
            <a:r>
              <a:rPr lang="en-US" sz="1800" dirty="0"/>
              <a:t>52 of them 41 times around</a:t>
            </a:r>
          </a:p>
          <a:p>
            <a:r>
              <a:rPr lang="en-US" sz="1800" dirty="0"/>
              <a:t>29 of them 20 times</a:t>
            </a:r>
          </a:p>
          <a:p>
            <a:r>
              <a:rPr lang="en-US" sz="1800" dirty="0"/>
              <a:t>8 of them 21-30 times</a:t>
            </a:r>
          </a:p>
          <a:p>
            <a:r>
              <a:rPr lang="en-US" sz="1800" dirty="0"/>
              <a:t>4 of them 2 times and above</a:t>
            </a:r>
          </a:p>
          <a:p>
            <a:r>
              <a:rPr lang="en-US" sz="1800" dirty="0"/>
              <a:t>(these all are round or </a:t>
            </a:r>
            <a:r>
              <a:rPr lang="en-US" sz="1800" dirty="0" err="1"/>
              <a:t>appox</a:t>
            </a:r>
            <a:r>
              <a:rPr lang="en-US" sz="1800" dirty="0"/>
              <a:t>. figures)</a:t>
            </a:r>
            <a:endParaRPr lang="en-IN" sz="1800" dirty="0"/>
          </a:p>
        </p:txBody>
      </p:sp>
      <p:pic>
        <p:nvPicPr>
          <p:cNvPr id="6146" name="Picture 2">
            <a:extLst>
              <a:ext uri="{FF2B5EF4-FFF2-40B4-BE49-F238E27FC236}">
                <a16:creationId xmlns:a16="http://schemas.microsoft.com/office/drawing/2014/main" id="{9B849B7B-3616-AA28-112E-9921E60183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8968" y="2165335"/>
            <a:ext cx="5195888" cy="332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8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CB5-CC52-9E56-8C03-407804E6DD7B}"/>
              </a:ext>
            </a:extLst>
          </p:cNvPr>
          <p:cNvSpPr>
            <a:spLocks noGrp="1"/>
          </p:cNvSpPr>
          <p:nvPr>
            <p:ph type="title"/>
          </p:nvPr>
        </p:nvSpPr>
        <p:spPr>
          <a:xfrm>
            <a:off x="206264" y="201930"/>
            <a:ext cx="4205716" cy="1901190"/>
          </a:xfrm>
        </p:spPr>
        <p:txBody>
          <a:bodyPr/>
          <a:lstStyle/>
          <a:p>
            <a:r>
              <a:rPr lang="en-US" dirty="0">
                <a:solidFill>
                  <a:schemeClr val="accent1"/>
                </a:solidFill>
              </a:rPr>
              <a:t>Column-7 How do you access the internet while shopping on-line?</a:t>
            </a:r>
            <a:endParaRPr lang="en-IN" dirty="0">
              <a:solidFill>
                <a:schemeClr val="accent1"/>
              </a:solidFill>
            </a:endParaRPr>
          </a:p>
        </p:txBody>
      </p:sp>
      <p:sp>
        <p:nvSpPr>
          <p:cNvPr id="4" name="Text Placeholder 3">
            <a:extLst>
              <a:ext uri="{FF2B5EF4-FFF2-40B4-BE49-F238E27FC236}">
                <a16:creationId xmlns:a16="http://schemas.microsoft.com/office/drawing/2014/main" id="{3ED62088-9802-BF41-5D88-4B8716209ACD}"/>
              </a:ext>
            </a:extLst>
          </p:cNvPr>
          <p:cNvSpPr>
            <a:spLocks noGrp="1"/>
          </p:cNvSpPr>
          <p:nvPr>
            <p:ph type="body" sz="half" idx="2"/>
          </p:nvPr>
        </p:nvSpPr>
        <p:spPr>
          <a:xfrm>
            <a:off x="442635" y="2832851"/>
            <a:ext cx="4403685" cy="3442219"/>
          </a:xfrm>
        </p:spPr>
        <p:txBody>
          <a:bodyPr>
            <a:noAutofit/>
          </a:bodyPr>
          <a:lstStyle/>
          <a:p>
            <a:r>
              <a:rPr lang="en-US" sz="1800" dirty="0"/>
              <a:t>this graph tells how the respondent access the internet for shopping online .</a:t>
            </a:r>
          </a:p>
          <a:p>
            <a:pPr marL="285750" indent="-285750">
              <a:buFont typeface="Arial" panose="020B0604020202020204" pitchFamily="34" charset="0"/>
              <a:buChar char="•"/>
            </a:pPr>
            <a:r>
              <a:rPr lang="en-US" sz="1800" dirty="0"/>
              <a:t>most of them uses mobile internet more than 140 people</a:t>
            </a:r>
          </a:p>
          <a:p>
            <a:pPr marL="285750" indent="-285750">
              <a:buFont typeface="Arial" panose="020B0604020202020204" pitchFamily="34" charset="0"/>
              <a:buChar char="•"/>
            </a:pPr>
            <a:r>
              <a:rPr lang="en-US" sz="1800" dirty="0"/>
              <a:t>78 around respondent using </a:t>
            </a:r>
            <a:r>
              <a:rPr lang="en-US" sz="1800" dirty="0" err="1"/>
              <a:t>wifi</a:t>
            </a:r>
            <a:endParaRPr lang="en-US" sz="1800" dirty="0"/>
          </a:p>
          <a:p>
            <a:pPr marL="285750" indent="-285750">
              <a:buFont typeface="Arial" panose="020B0604020202020204" pitchFamily="34" charset="0"/>
              <a:buChar char="•"/>
            </a:pPr>
            <a:r>
              <a:rPr lang="en-US" sz="1800" dirty="0"/>
              <a:t>around 49 using other mobile internet</a:t>
            </a:r>
          </a:p>
          <a:p>
            <a:pPr marL="285750" indent="-285750">
              <a:buFont typeface="Arial" panose="020B0604020202020204" pitchFamily="34" charset="0"/>
              <a:buChar char="•"/>
            </a:pPr>
            <a:r>
              <a:rPr lang="en-US" sz="1800" dirty="0"/>
              <a:t>4 to 5 of them using dial up</a:t>
            </a:r>
            <a:endParaRPr lang="en-IN" sz="1800" dirty="0"/>
          </a:p>
        </p:txBody>
      </p:sp>
      <p:pic>
        <p:nvPicPr>
          <p:cNvPr id="3076" name="Picture 4">
            <a:extLst>
              <a:ext uri="{FF2B5EF4-FFF2-40B4-BE49-F238E27FC236}">
                <a16:creationId xmlns:a16="http://schemas.microsoft.com/office/drawing/2014/main" id="{0F9D33D5-202A-ACA5-1892-7673CC68CB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3018" y="2501693"/>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27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DAAC-278A-77E5-1D21-61C8EE5A26DF}"/>
              </a:ext>
            </a:extLst>
          </p:cNvPr>
          <p:cNvSpPr>
            <a:spLocks noGrp="1"/>
          </p:cNvSpPr>
          <p:nvPr>
            <p:ph type="title"/>
          </p:nvPr>
        </p:nvSpPr>
        <p:spPr>
          <a:xfrm>
            <a:off x="320564" y="407670"/>
            <a:ext cx="3748516" cy="1662638"/>
          </a:xfrm>
        </p:spPr>
        <p:txBody>
          <a:bodyPr/>
          <a:lstStyle/>
          <a:p>
            <a:r>
              <a:rPr lang="en-US" dirty="0">
                <a:solidFill>
                  <a:schemeClr val="accent1"/>
                </a:solidFill>
              </a:rPr>
              <a:t>Column-8  Which device do you use to access the online shopping?</a:t>
            </a:r>
            <a:endParaRPr lang="en-IN" dirty="0">
              <a:solidFill>
                <a:schemeClr val="accent1"/>
              </a:solidFill>
            </a:endParaRPr>
          </a:p>
        </p:txBody>
      </p:sp>
      <p:sp>
        <p:nvSpPr>
          <p:cNvPr id="4" name="Text Placeholder 3">
            <a:extLst>
              <a:ext uri="{FF2B5EF4-FFF2-40B4-BE49-F238E27FC236}">
                <a16:creationId xmlns:a16="http://schemas.microsoft.com/office/drawing/2014/main" id="{1CBE361C-B2B3-750B-EA4B-85D3E90A122F}"/>
              </a:ext>
            </a:extLst>
          </p:cNvPr>
          <p:cNvSpPr>
            <a:spLocks noGrp="1"/>
          </p:cNvSpPr>
          <p:nvPr>
            <p:ph type="body" sz="half" idx="2"/>
          </p:nvPr>
        </p:nvSpPr>
        <p:spPr>
          <a:xfrm>
            <a:off x="320564" y="2697895"/>
            <a:ext cx="4114276" cy="3920075"/>
          </a:xfrm>
        </p:spPr>
        <p:txBody>
          <a:bodyPr>
            <a:normAutofit/>
          </a:bodyPr>
          <a:lstStyle/>
          <a:p>
            <a:r>
              <a:rPr lang="en-US" sz="2000" dirty="0"/>
              <a:t>this graph tells how many people use what kind of device to do online shopping</a:t>
            </a:r>
          </a:p>
          <a:p>
            <a:r>
              <a:rPr lang="en-US" sz="2000" dirty="0"/>
              <a:t>28-30 of them uses desktop</a:t>
            </a:r>
          </a:p>
          <a:p>
            <a:endParaRPr lang="en-US" sz="2000" dirty="0"/>
          </a:p>
          <a:p>
            <a:pPr marL="285750" indent="-285750">
              <a:buFont typeface="Arial" panose="020B0604020202020204" pitchFamily="34" charset="0"/>
              <a:buChar char="•"/>
            </a:pPr>
            <a:r>
              <a:rPr lang="en-US" sz="2000" dirty="0"/>
              <a:t>most of them around 140 of them uses smartphones</a:t>
            </a:r>
          </a:p>
          <a:p>
            <a:pPr marL="285750" indent="-285750">
              <a:buFont typeface="Arial" panose="020B0604020202020204" pitchFamily="34" charset="0"/>
              <a:buChar char="•"/>
            </a:pPr>
            <a:r>
              <a:rPr lang="en-US" sz="2000" dirty="0"/>
              <a:t>6-9 of them uses tablet</a:t>
            </a:r>
          </a:p>
          <a:p>
            <a:pPr marL="285750" indent="-285750">
              <a:buFont typeface="Arial" panose="020B0604020202020204" pitchFamily="34" charset="0"/>
              <a:buChar char="•"/>
            </a:pPr>
            <a:r>
              <a:rPr lang="en-US" sz="2000" dirty="0"/>
              <a:t>88 of them uses laptop</a:t>
            </a:r>
            <a:endParaRPr lang="en-IN" sz="2000" dirty="0"/>
          </a:p>
        </p:txBody>
      </p:sp>
      <p:pic>
        <p:nvPicPr>
          <p:cNvPr id="7170" name="Picture 2">
            <a:extLst>
              <a:ext uri="{FF2B5EF4-FFF2-40B4-BE49-F238E27FC236}">
                <a16:creationId xmlns:a16="http://schemas.microsoft.com/office/drawing/2014/main" id="{C069DE49-C24A-A17F-6282-99F2620742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24458" y="2527508"/>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783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C0A72-600F-EC95-A00D-2A66AB1FFC0F}"/>
              </a:ext>
            </a:extLst>
          </p:cNvPr>
          <p:cNvSpPr>
            <a:spLocks noGrp="1"/>
          </p:cNvSpPr>
          <p:nvPr>
            <p:ph type="title"/>
          </p:nvPr>
        </p:nvSpPr>
        <p:spPr>
          <a:xfrm>
            <a:off x="286274" y="281940"/>
            <a:ext cx="3401064" cy="1447800"/>
          </a:xfrm>
        </p:spPr>
        <p:txBody>
          <a:bodyPr/>
          <a:lstStyle/>
          <a:p>
            <a:r>
              <a:rPr lang="en-US" dirty="0">
                <a:solidFill>
                  <a:schemeClr val="accent1"/>
                </a:solidFill>
              </a:rPr>
              <a:t>Column-9 What is the screen size of your mobile device?</a:t>
            </a:r>
            <a:endParaRPr lang="en-IN" dirty="0">
              <a:solidFill>
                <a:schemeClr val="accent1"/>
              </a:solidFill>
            </a:endParaRPr>
          </a:p>
        </p:txBody>
      </p:sp>
      <p:sp>
        <p:nvSpPr>
          <p:cNvPr id="4" name="Text Placeholder 3">
            <a:extLst>
              <a:ext uri="{FF2B5EF4-FFF2-40B4-BE49-F238E27FC236}">
                <a16:creationId xmlns:a16="http://schemas.microsoft.com/office/drawing/2014/main" id="{97013CA7-51A8-4F5A-3114-C466398F0CE6}"/>
              </a:ext>
            </a:extLst>
          </p:cNvPr>
          <p:cNvSpPr>
            <a:spLocks noGrp="1"/>
          </p:cNvSpPr>
          <p:nvPr>
            <p:ph type="body" sz="half" idx="2"/>
          </p:nvPr>
        </p:nvSpPr>
        <p:spPr>
          <a:xfrm>
            <a:off x="510855" y="1981200"/>
            <a:ext cx="3401063" cy="2895599"/>
          </a:xfrm>
        </p:spPr>
        <p:txBody>
          <a:bodyPr>
            <a:noAutofit/>
          </a:bodyPr>
          <a:lstStyle/>
          <a:p>
            <a:pPr algn="l"/>
            <a:r>
              <a:rPr lang="en-US" sz="2000" b="1" i="0" dirty="0">
                <a:effectLst/>
                <a:latin typeface="Helvetica Neue"/>
              </a:rPr>
              <a:t>this tells how many people have what screen size of the smartphones</a:t>
            </a:r>
          </a:p>
          <a:p>
            <a:pPr marL="342900" indent="-342900" algn="l">
              <a:buFont typeface="Arial" panose="020B0604020202020204" pitchFamily="34" charset="0"/>
              <a:buChar char="•"/>
            </a:pPr>
            <a:r>
              <a:rPr lang="en-US" sz="2000" b="1" i="0" dirty="0">
                <a:effectLst/>
                <a:latin typeface="Helvetica Neue"/>
              </a:rPr>
              <a:t>there are around 30 people that have a screen size of 4.7 inches</a:t>
            </a:r>
          </a:p>
          <a:p>
            <a:pPr marL="342900" indent="-342900" algn="l">
              <a:buFont typeface="Arial" panose="020B0604020202020204" pitchFamily="34" charset="0"/>
              <a:buChar char="•"/>
            </a:pPr>
            <a:r>
              <a:rPr lang="en-US" sz="2000" b="1" i="0" dirty="0">
                <a:effectLst/>
                <a:latin typeface="Helvetica Neue"/>
              </a:rPr>
              <a:t>then most of them around 105 of them have 5.5 inches</a:t>
            </a:r>
          </a:p>
          <a:p>
            <a:pPr marL="342900" indent="-342900" algn="l">
              <a:buFont typeface="Arial" panose="020B0604020202020204" pitchFamily="34" charset="0"/>
              <a:buChar char="•"/>
            </a:pPr>
            <a:r>
              <a:rPr lang="en-US" sz="2000" b="1" i="0" dirty="0">
                <a:effectLst/>
                <a:latin typeface="Helvetica Neue"/>
              </a:rPr>
              <a:t>5-8 of them 5 inches</a:t>
            </a:r>
          </a:p>
          <a:p>
            <a:pPr marL="342900" indent="-342900" algn="l">
              <a:buFont typeface="Arial" panose="020B0604020202020204" pitchFamily="34" charset="0"/>
              <a:buChar char="•"/>
            </a:pPr>
            <a:r>
              <a:rPr lang="en-US" sz="2000" b="1" i="0" dirty="0">
                <a:effectLst/>
                <a:latin typeface="Helvetica Neue"/>
              </a:rPr>
              <a:t>and more than 130 is in others category</a:t>
            </a:r>
          </a:p>
        </p:txBody>
      </p:sp>
      <p:pic>
        <p:nvPicPr>
          <p:cNvPr id="8194" name="Picture 2">
            <a:extLst>
              <a:ext uri="{FF2B5EF4-FFF2-40B4-BE49-F238E27FC236}">
                <a16:creationId xmlns:a16="http://schemas.microsoft.com/office/drawing/2014/main" id="{DF88D705-D811-439A-10A2-ECAD299FA6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02095" y="2083386"/>
            <a:ext cx="5195888" cy="325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161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F2E7-41CA-D10E-D8DE-C944F66922FF}"/>
              </a:ext>
            </a:extLst>
          </p:cNvPr>
          <p:cNvSpPr>
            <a:spLocks noGrp="1"/>
          </p:cNvSpPr>
          <p:nvPr>
            <p:ph type="title"/>
          </p:nvPr>
        </p:nvSpPr>
        <p:spPr>
          <a:xfrm>
            <a:off x="354854" y="373380"/>
            <a:ext cx="3401064" cy="1447800"/>
          </a:xfrm>
        </p:spPr>
        <p:txBody>
          <a:bodyPr/>
          <a:lstStyle/>
          <a:p>
            <a:r>
              <a:rPr lang="en-US" dirty="0">
                <a:solidFill>
                  <a:schemeClr val="accent1"/>
                </a:solidFill>
              </a:rPr>
              <a:t>Column-10 What is the operating system (OS) of your device?</a:t>
            </a:r>
            <a:endParaRPr lang="en-IN" dirty="0">
              <a:solidFill>
                <a:schemeClr val="accent1"/>
              </a:solidFill>
            </a:endParaRPr>
          </a:p>
        </p:txBody>
      </p:sp>
      <p:sp>
        <p:nvSpPr>
          <p:cNvPr id="4" name="Text Placeholder 3">
            <a:extLst>
              <a:ext uri="{FF2B5EF4-FFF2-40B4-BE49-F238E27FC236}">
                <a16:creationId xmlns:a16="http://schemas.microsoft.com/office/drawing/2014/main" id="{6F764F03-0F99-AD9F-823B-AF69F5270A35}"/>
              </a:ext>
            </a:extLst>
          </p:cNvPr>
          <p:cNvSpPr>
            <a:spLocks noGrp="1"/>
          </p:cNvSpPr>
          <p:nvPr>
            <p:ph type="body" sz="half" idx="2"/>
          </p:nvPr>
        </p:nvSpPr>
        <p:spPr>
          <a:xfrm>
            <a:off x="354854" y="2391255"/>
            <a:ext cx="3401063" cy="2895599"/>
          </a:xfrm>
        </p:spPr>
        <p:txBody>
          <a:bodyPr>
            <a:noAutofit/>
          </a:bodyPr>
          <a:lstStyle/>
          <a:p>
            <a:r>
              <a:rPr lang="en-US" sz="1800" dirty="0"/>
              <a:t>This tells how many people have what kind of operating system in there devices which they use for online shopping.</a:t>
            </a:r>
          </a:p>
          <a:p>
            <a:pPr marL="285750" indent="-285750">
              <a:buFont typeface="Arial" panose="020B0604020202020204" pitchFamily="34" charset="0"/>
              <a:buChar char="•"/>
            </a:pPr>
            <a:r>
              <a:rPr lang="en-US" sz="1800" dirty="0"/>
              <a:t>most of them uses windows or windows mobile(around 120 )</a:t>
            </a:r>
          </a:p>
          <a:p>
            <a:pPr marL="285750" indent="-285750">
              <a:buFont typeface="Arial" panose="020B0604020202020204" pitchFamily="34" charset="0"/>
              <a:buChar char="•"/>
            </a:pPr>
            <a:r>
              <a:rPr lang="en-US" sz="1800" dirty="0"/>
              <a:t>around 60 of them </a:t>
            </a:r>
            <a:r>
              <a:rPr lang="en-US" sz="1800" dirty="0" err="1"/>
              <a:t>ios</a:t>
            </a:r>
            <a:r>
              <a:rPr lang="en-US" sz="1800" dirty="0"/>
              <a:t> /mac</a:t>
            </a:r>
          </a:p>
          <a:p>
            <a:pPr marL="285750" indent="-285750">
              <a:buFont typeface="Arial" panose="020B0604020202020204" pitchFamily="34" charset="0"/>
              <a:buChar char="•"/>
            </a:pPr>
            <a:r>
              <a:rPr lang="en-US" sz="1800" dirty="0"/>
              <a:t>around 82 of them android</a:t>
            </a:r>
            <a:endParaRPr lang="en-IN" sz="1800" dirty="0"/>
          </a:p>
        </p:txBody>
      </p:sp>
      <p:pic>
        <p:nvPicPr>
          <p:cNvPr id="9218" name="Picture 2">
            <a:extLst>
              <a:ext uri="{FF2B5EF4-FFF2-40B4-BE49-F238E27FC236}">
                <a16:creationId xmlns:a16="http://schemas.microsoft.com/office/drawing/2014/main" id="{1363368B-A17C-D3B7-2A40-249BE54173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62115" y="2171700"/>
            <a:ext cx="5195888" cy="311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87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1B09-C624-D977-19E9-BED2A03DDBC3}"/>
              </a:ext>
            </a:extLst>
          </p:cNvPr>
          <p:cNvSpPr>
            <a:spLocks noGrp="1"/>
          </p:cNvSpPr>
          <p:nvPr>
            <p:ph type="title"/>
          </p:nvPr>
        </p:nvSpPr>
        <p:spPr>
          <a:xfrm>
            <a:off x="309134" y="293370"/>
            <a:ext cx="3401064" cy="1447800"/>
          </a:xfrm>
        </p:spPr>
        <p:txBody>
          <a:bodyPr/>
          <a:lstStyle/>
          <a:p>
            <a:r>
              <a:rPr lang="en-US" dirty="0">
                <a:solidFill>
                  <a:schemeClr val="accent1"/>
                </a:solidFill>
              </a:rPr>
              <a:t>Column-11 What browser do you run on your device to access the website?</a:t>
            </a:r>
            <a:endParaRPr lang="en-IN" dirty="0">
              <a:solidFill>
                <a:schemeClr val="accent1"/>
              </a:solidFill>
            </a:endParaRPr>
          </a:p>
        </p:txBody>
      </p:sp>
      <p:sp>
        <p:nvSpPr>
          <p:cNvPr id="4" name="Text Placeholder 3">
            <a:extLst>
              <a:ext uri="{FF2B5EF4-FFF2-40B4-BE49-F238E27FC236}">
                <a16:creationId xmlns:a16="http://schemas.microsoft.com/office/drawing/2014/main" id="{80FD0599-0A48-50C1-226E-9994D9B209D9}"/>
              </a:ext>
            </a:extLst>
          </p:cNvPr>
          <p:cNvSpPr>
            <a:spLocks noGrp="1"/>
          </p:cNvSpPr>
          <p:nvPr>
            <p:ph type="body" sz="half" idx="2"/>
          </p:nvPr>
        </p:nvSpPr>
        <p:spPr>
          <a:xfrm>
            <a:off x="309135" y="2221232"/>
            <a:ext cx="3401063" cy="2895599"/>
          </a:xfrm>
        </p:spPr>
        <p:txBody>
          <a:bodyPr>
            <a:noAutofit/>
          </a:bodyPr>
          <a:lstStyle/>
          <a:p>
            <a:r>
              <a:rPr lang="en-US" sz="2000" dirty="0"/>
              <a:t>this tells that what browser does the people uses for online shopping</a:t>
            </a:r>
          </a:p>
          <a:p>
            <a:endParaRPr lang="en-US" sz="2000" dirty="0"/>
          </a:p>
          <a:p>
            <a:pPr marL="285750" indent="-285750">
              <a:buFont typeface="Arial" panose="020B0604020202020204" pitchFamily="34" charset="0"/>
              <a:buChar char="•"/>
            </a:pPr>
            <a:r>
              <a:rPr lang="en-US" sz="2000" dirty="0"/>
              <a:t>more than 200 of them uses google chrome</a:t>
            </a:r>
          </a:p>
          <a:p>
            <a:pPr marL="285750" indent="-285750">
              <a:buFont typeface="Arial" panose="020B0604020202020204" pitchFamily="34" charset="0"/>
              <a:buChar char="•"/>
            </a:pPr>
            <a:r>
              <a:rPr lang="en-US" sz="2000" dirty="0"/>
              <a:t>around 35 of them uses safari</a:t>
            </a:r>
          </a:p>
          <a:p>
            <a:pPr marL="285750" indent="-285750">
              <a:buFont typeface="Arial" panose="020B0604020202020204" pitchFamily="34" charset="0"/>
              <a:buChar char="•"/>
            </a:pPr>
            <a:r>
              <a:rPr lang="en-US" sz="2000" dirty="0"/>
              <a:t>around 8 of them uses opera</a:t>
            </a:r>
          </a:p>
          <a:p>
            <a:pPr marL="285750" indent="-285750">
              <a:buFont typeface="Arial" panose="020B0604020202020204" pitchFamily="34" charset="0"/>
              <a:buChar char="•"/>
            </a:pPr>
            <a:r>
              <a:rPr lang="en-US" sz="2000" dirty="0"/>
              <a:t>around 4 of them uses </a:t>
            </a:r>
            <a:r>
              <a:rPr lang="en-US" sz="2000" dirty="0" err="1"/>
              <a:t>mozilla</a:t>
            </a:r>
            <a:r>
              <a:rPr lang="en-US" sz="2000" dirty="0"/>
              <a:t> </a:t>
            </a:r>
            <a:r>
              <a:rPr lang="en-US" sz="2000" dirty="0" err="1"/>
              <a:t>firefox</a:t>
            </a:r>
            <a:endParaRPr lang="en-IN" sz="2000" dirty="0"/>
          </a:p>
        </p:txBody>
      </p:sp>
      <p:pic>
        <p:nvPicPr>
          <p:cNvPr id="10242" name="Picture 2">
            <a:extLst>
              <a:ext uri="{FF2B5EF4-FFF2-40B4-BE49-F238E27FC236}">
                <a16:creationId xmlns:a16="http://schemas.microsoft.com/office/drawing/2014/main" id="{E23CAC79-1344-E409-C8C9-FB685CC7F7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0690" y="1741170"/>
            <a:ext cx="6842760" cy="399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038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E27C-B363-89FD-E8FA-A3F7ADD2E85F}"/>
              </a:ext>
            </a:extLst>
          </p:cNvPr>
          <p:cNvSpPr>
            <a:spLocks noGrp="1"/>
          </p:cNvSpPr>
          <p:nvPr>
            <p:ph type="title"/>
          </p:nvPr>
        </p:nvSpPr>
        <p:spPr>
          <a:xfrm>
            <a:off x="263414" y="685800"/>
            <a:ext cx="3908536" cy="1741170"/>
          </a:xfrm>
        </p:spPr>
        <p:txBody>
          <a:bodyPr/>
          <a:lstStyle/>
          <a:p>
            <a:r>
              <a:rPr lang="en-US" dirty="0">
                <a:solidFill>
                  <a:schemeClr val="accent1"/>
                </a:solidFill>
              </a:rPr>
              <a:t>Column-12 Which channel did you follow to arrive at your favorite online store for the first time?</a:t>
            </a:r>
            <a:endParaRPr lang="en-IN" dirty="0">
              <a:solidFill>
                <a:schemeClr val="accent1"/>
              </a:solidFill>
            </a:endParaRPr>
          </a:p>
        </p:txBody>
      </p:sp>
      <p:sp>
        <p:nvSpPr>
          <p:cNvPr id="4" name="Text Placeholder 3">
            <a:extLst>
              <a:ext uri="{FF2B5EF4-FFF2-40B4-BE49-F238E27FC236}">
                <a16:creationId xmlns:a16="http://schemas.microsoft.com/office/drawing/2014/main" id="{087F1B5F-B871-3353-2061-868554E6A707}"/>
              </a:ext>
            </a:extLst>
          </p:cNvPr>
          <p:cNvSpPr>
            <a:spLocks noGrp="1"/>
          </p:cNvSpPr>
          <p:nvPr>
            <p:ph type="body" sz="half" idx="2"/>
          </p:nvPr>
        </p:nvSpPr>
        <p:spPr>
          <a:xfrm>
            <a:off x="182881" y="2571750"/>
            <a:ext cx="3561608" cy="3489959"/>
          </a:xfrm>
        </p:spPr>
        <p:txBody>
          <a:bodyPr>
            <a:noAutofit/>
          </a:bodyPr>
          <a:lstStyle/>
          <a:p>
            <a:r>
              <a:rPr lang="en-US" sz="2000" dirty="0"/>
              <a:t>this tells which channel did the respondent used to arrive at the favorite online store for the first time</a:t>
            </a:r>
          </a:p>
          <a:p>
            <a:pPr marL="285750" indent="-285750">
              <a:buFont typeface="Arial" panose="020B0604020202020204" pitchFamily="34" charset="0"/>
              <a:buChar char="•"/>
            </a:pPr>
            <a:r>
              <a:rPr lang="en-US" sz="2000" dirty="0"/>
              <a:t>most of them mean more than </a:t>
            </a:r>
            <a:r>
              <a:rPr lang="en-US" sz="2000" dirty="0" err="1"/>
              <a:t>approx</a:t>
            </a:r>
            <a:r>
              <a:rPr lang="en-US" sz="2000" dirty="0"/>
              <a:t> 239 of them uses search engine</a:t>
            </a:r>
          </a:p>
          <a:p>
            <a:pPr marL="285750" indent="-285750">
              <a:buFont typeface="Arial" panose="020B0604020202020204" pitchFamily="34" charset="0"/>
              <a:buChar char="•"/>
            </a:pPr>
            <a:r>
              <a:rPr lang="en-US" sz="2000" dirty="0"/>
              <a:t>around 15 of them used content marketing and</a:t>
            </a:r>
          </a:p>
          <a:p>
            <a:pPr marL="285750" indent="-285750">
              <a:buFont typeface="Arial" panose="020B0604020202020204" pitchFamily="34" charset="0"/>
              <a:buChar char="•"/>
            </a:pPr>
            <a:r>
              <a:rPr lang="en-US" sz="2000" dirty="0"/>
              <a:t>15 of them display adverts</a:t>
            </a:r>
            <a:endParaRPr lang="en-IN" sz="2000" dirty="0"/>
          </a:p>
        </p:txBody>
      </p:sp>
      <p:pic>
        <p:nvPicPr>
          <p:cNvPr id="11266" name="Picture 2">
            <a:extLst>
              <a:ext uri="{FF2B5EF4-FFF2-40B4-BE49-F238E27FC236}">
                <a16:creationId xmlns:a16="http://schemas.microsoft.com/office/drawing/2014/main" id="{72F35736-F10B-08E8-0FF8-CC38424136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72014" y="1676401"/>
            <a:ext cx="6882911" cy="3763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74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dirty="0">
                <a:effectLst>
                  <a:outerShdw blurRad="76200" dist="50800" dir="7320000" sx="104000" sy="104000" algn="ctr" rotWithShape="0">
                    <a:schemeClr val="tx1">
                      <a:alpha val="42000"/>
                    </a:schemeClr>
                  </a:outerShdw>
                </a:effectLst>
              </a:rPr>
              <a:t>ABOUT THE CASE STUDY. </a:t>
            </a:r>
          </a:p>
        </p:txBody>
      </p:sp>
      <p:sp>
        <p:nvSpPr>
          <p:cNvPr id="4" name="Content Placeholder 3">
            <a:extLst>
              <a:ext uri="{FF2B5EF4-FFF2-40B4-BE49-F238E27FC236}">
                <a16:creationId xmlns:a16="http://schemas.microsoft.com/office/drawing/2014/main" id="{5A0F0B26-0CC0-6E43-7765-B7535A3E3A14}"/>
              </a:ext>
            </a:extLst>
          </p:cNvPr>
          <p:cNvSpPr>
            <a:spLocks noGrp="1"/>
          </p:cNvSpPr>
          <p:nvPr>
            <p:ph idx="1"/>
          </p:nvPr>
        </p:nvSpPr>
        <p:spPr/>
        <p:txBody>
          <a:bodyPr>
            <a:normAutofit lnSpcReduction="10000"/>
          </a:bodyPr>
          <a:lstStyle/>
          <a:p>
            <a:pPr marL="36900" indent="0">
              <a:buNone/>
            </a:pPr>
            <a:r>
              <a:rPr lang="en-IN" sz="1800" b="1" u="sng" dirty="0">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This is a case study from Indian e-commerce customers</a:t>
            </a:r>
            <a:r>
              <a:rPr lang="en-IN" sz="1800" b="1" u="sng"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related to </a:t>
            </a:r>
            <a:r>
              <a:rPr lang="en-IN" sz="1800" b="1" u="sng" dirty="0">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E-retail factors for customer activation and retention:</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IN" sz="1800" dirty="0">
                <a:solidFill>
                  <a:schemeClr val="tx1"/>
                </a:solidFill>
                <a:effectLst/>
                <a:ea typeface="Calibri" panose="020F0502020204030204" pitchFamily="34" charset="0"/>
                <a:cs typeface="Times New Roman" panose="02020603050405020304" pitchFamily="18"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pPr marL="36900" indent="0">
              <a:buNone/>
            </a:pPr>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9887-E847-EEF8-7F0B-E03857084ED2}"/>
              </a:ext>
            </a:extLst>
          </p:cNvPr>
          <p:cNvSpPr>
            <a:spLocks noGrp="1"/>
          </p:cNvSpPr>
          <p:nvPr>
            <p:ph type="title"/>
          </p:nvPr>
        </p:nvSpPr>
        <p:spPr>
          <a:xfrm>
            <a:off x="264000" y="287216"/>
            <a:ext cx="3401064" cy="1447800"/>
          </a:xfrm>
        </p:spPr>
        <p:txBody>
          <a:bodyPr/>
          <a:lstStyle/>
          <a:p>
            <a:r>
              <a:rPr lang="en-US" dirty="0">
                <a:solidFill>
                  <a:schemeClr val="accent1"/>
                </a:solidFill>
              </a:rPr>
              <a:t>Column-13 After first visit, how do you reach the online retail store?</a:t>
            </a:r>
            <a:endParaRPr lang="en-IN" dirty="0">
              <a:solidFill>
                <a:schemeClr val="accent1"/>
              </a:solidFill>
            </a:endParaRPr>
          </a:p>
        </p:txBody>
      </p:sp>
      <p:sp>
        <p:nvSpPr>
          <p:cNvPr id="4" name="Text Placeholder 3">
            <a:extLst>
              <a:ext uri="{FF2B5EF4-FFF2-40B4-BE49-F238E27FC236}">
                <a16:creationId xmlns:a16="http://schemas.microsoft.com/office/drawing/2014/main" id="{0FB7E27F-A932-FD20-3D74-D4048F76C722}"/>
              </a:ext>
            </a:extLst>
          </p:cNvPr>
          <p:cNvSpPr>
            <a:spLocks noGrp="1"/>
          </p:cNvSpPr>
          <p:nvPr>
            <p:ph type="body" sz="half" idx="2"/>
          </p:nvPr>
        </p:nvSpPr>
        <p:spPr>
          <a:xfrm>
            <a:off x="264000" y="1981200"/>
            <a:ext cx="3401063" cy="2895599"/>
          </a:xfrm>
        </p:spPr>
        <p:txBody>
          <a:bodyPr>
            <a:noAutofit/>
          </a:bodyPr>
          <a:lstStyle/>
          <a:p>
            <a:r>
              <a:rPr lang="en-US" sz="1800" dirty="0"/>
              <a:t>this tells how the people reach there online store</a:t>
            </a:r>
          </a:p>
          <a:p>
            <a:pPr marL="342900" indent="-342900">
              <a:buFont typeface="Arial" panose="020B0604020202020204" pitchFamily="34" charset="0"/>
              <a:buChar char="•"/>
            </a:pPr>
            <a:r>
              <a:rPr lang="en-US" sz="1800" dirty="0"/>
              <a:t>most of them using search engine (around85)</a:t>
            </a:r>
          </a:p>
          <a:p>
            <a:pPr marL="342900" indent="-342900">
              <a:buFont typeface="Arial" panose="020B0604020202020204" pitchFamily="34" charset="0"/>
              <a:buChar char="•"/>
            </a:pPr>
            <a:r>
              <a:rPr lang="en-US" sz="1800" dirty="0"/>
              <a:t>then followed by application (around83)</a:t>
            </a:r>
          </a:p>
          <a:p>
            <a:pPr marL="342900" indent="-342900">
              <a:buFont typeface="Arial" panose="020B0604020202020204" pitchFamily="34" charset="0"/>
              <a:buChar char="•"/>
            </a:pPr>
            <a:r>
              <a:rPr lang="en-US" sz="1800" dirty="0"/>
              <a:t>then by direct </a:t>
            </a:r>
            <a:r>
              <a:rPr lang="en-US" sz="1800" dirty="0" err="1"/>
              <a:t>url</a:t>
            </a:r>
            <a:r>
              <a:rPr lang="en-US" sz="1800" dirty="0"/>
              <a:t> (around68)</a:t>
            </a:r>
          </a:p>
          <a:p>
            <a:pPr marL="342900" indent="-342900">
              <a:buFont typeface="Arial" panose="020B0604020202020204" pitchFamily="34" charset="0"/>
              <a:buChar char="•"/>
            </a:pPr>
            <a:r>
              <a:rPr lang="en-US" sz="1800" dirty="0"/>
              <a:t>then by e mail (around18)</a:t>
            </a:r>
          </a:p>
          <a:p>
            <a:pPr marL="342900" indent="-342900">
              <a:buFont typeface="Arial" panose="020B0604020202020204" pitchFamily="34" charset="0"/>
              <a:buChar char="•"/>
            </a:pPr>
            <a:r>
              <a:rPr lang="en-US" sz="1800" dirty="0"/>
              <a:t>then by social media (around9)</a:t>
            </a:r>
            <a:endParaRPr lang="en-IN" sz="1800" dirty="0"/>
          </a:p>
        </p:txBody>
      </p:sp>
      <p:pic>
        <p:nvPicPr>
          <p:cNvPr id="12290" name="Picture 2">
            <a:extLst>
              <a:ext uri="{FF2B5EF4-FFF2-40B4-BE49-F238E27FC236}">
                <a16:creationId xmlns:a16="http://schemas.microsoft.com/office/drawing/2014/main" id="{0E299074-5732-5229-C1AF-D889D7B77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15354" y="1447800"/>
            <a:ext cx="6424246" cy="437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49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DFB6-36DC-AAA6-A188-7C5B500B52F5}"/>
              </a:ext>
            </a:extLst>
          </p:cNvPr>
          <p:cNvSpPr>
            <a:spLocks noGrp="1"/>
          </p:cNvSpPr>
          <p:nvPr>
            <p:ph type="title"/>
          </p:nvPr>
        </p:nvSpPr>
        <p:spPr>
          <a:xfrm>
            <a:off x="392954" y="744416"/>
            <a:ext cx="3401064" cy="1447800"/>
          </a:xfrm>
        </p:spPr>
        <p:txBody>
          <a:bodyPr/>
          <a:lstStyle/>
          <a:p>
            <a:r>
              <a:rPr lang="en-US" dirty="0">
                <a:solidFill>
                  <a:schemeClr val="accent1"/>
                </a:solidFill>
              </a:rPr>
              <a:t>Column-14 How much time do you explore the e- retail store before making a purchase decision?</a:t>
            </a:r>
            <a:endParaRPr lang="en-IN" dirty="0">
              <a:solidFill>
                <a:schemeClr val="accent1"/>
              </a:solidFill>
            </a:endParaRPr>
          </a:p>
        </p:txBody>
      </p:sp>
      <p:sp>
        <p:nvSpPr>
          <p:cNvPr id="4" name="Text Placeholder 3">
            <a:extLst>
              <a:ext uri="{FF2B5EF4-FFF2-40B4-BE49-F238E27FC236}">
                <a16:creationId xmlns:a16="http://schemas.microsoft.com/office/drawing/2014/main" id="{BB181837-E7EB-79FB-6803-D01E55FF3FD8}"/>
              </a:ext>
            </a:extLst>
          </p:cNvPr>
          <p:cNvSpPr>
            <a:spLocks noGrp="1"/>
          </p:cNvSpPr>
          <p:nvPr>
            <p:ph type="body" sz="half" idx="2"/>
          </p:nvPr>
        </p:nvSpPr>
        <p:spPr>
          <a:xfrm>
            <a:off x="246186" y="2543908"/>
            <a:ext cx="4309832" cy="3480971"/>
          </a:xfrm>
        </p:spPr>
        <p:txBody>
          <a:bodyPr>
            <a:normAutofit/>
          </a:bodyPr>
          <a:lstStyle/>
          <a:p>
            <a:r>
              <a:rPr lang="en-US" sz="2000" dirty="0"/>
              <a:t>Before making purchase how much time respondent spends on the e retail store to explore</a:t>
            </a:r>
          </a:p>
          <a:p>
            <a:pPr marL="285750" indent="-285750">
              <a:buFont typeface="Arial" panose="020B0604020202020204" pitchFamily="34" charset="0"/>
              <a:buChar char="•"/>
            </a:pPr>
            <a:r>
              <a:rPr lang="en-US" sz="2000" dirty="0"/>
              <a:t>most of them around more than 15 min</a:t>
            </a:r>
          </a:p>
          <a:p>
            <a:pPr marL="285750" indent="-285750">
              <a:buFont typeface="Arial" panose="020B0604020202020204" pitchFamily="34" charset="0"/>
              <a:buChar char="•"/>
            </a:pPr>
            <a:r>
              <a:rPr lang="en-US" sz="2000" dirty="0"/>
              <a:t>then 6-10 min</a:t>
            </a:r>
          </a:p>
          <a:p>
            <a:pPr marL="285750" indent="-285750">
              <a:buFont typeface="Arial" panose="020B0604020202020204" pitchFamily="34" charset="0"/>
              <a:buChar char="•"/>
            </a:pPr>
            <a:r>
              <a:rPr lang="en-US" sz="2000" dirty="0"/>
              <a:t>then 11-15 min</a:t>
            </a:r>
          </a:p>
          <a:p>
            <a:pPr marL="285750" indent="-285750">
              <a:buFont typeface="Arial" panose="020B0604020202020204" pitchFamily="34" charset="0"/>
              <a:buChar char="•"/>
            </a:pPr>
            <a:r>
              <a:rPr lang="en-US" sz="2000" dirty="0"/>
              <a:t>less than 1 min</a:t>
            </a:r>
          </a:p>
          <a:p>
            <a:pPr marL="285750" indent="-285750">
              <a:buFont typeface="Arial" panose="020B0604020202020204" pitchFamily="34" charset="0"/>
              <a:buChar char="•"/>
            </a:pPr>
            <a:r>
              <a:rPr lang="en-US" sz="2000" dirty="0"/>
              <a:t>1 to 5 min</a:t>
            </a:r>
            <a:endParaRPr lang="en-IN" sz="2000" dirty="0"/>
          </a:p>
        </p:txBody>
      </p:sp>
      <p:pic>
        <p:nvPicPr>
          <p:cNvPr id="13314" name="Picture 2">
            <a:extLst>
              <a:ext uri="{FF2B5EF4-FFF2-40B4-BE49-F238E27FC236}">
                <a16:creationId xmlns:a16="http://schemas.microsoft.com/office/drawing/2014/main" id="{B99E29B1-82F2-F261-0076-6290097F41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84724" y="1594338"/>
            <a:ext cx="7278321" cy="377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41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7F68-D57C-E535-19EA-23503BD5CC42}"/>
              </a:ext>
            </a:extLst>
          </p:cNvPr>
          <p:cNvSpPr>
            <a:spLocks noGrp="1"/>
          </p:cNvSpPr>
          <p:nvPr>
            <p:ph type="title"/>
          </p:nvPr>
        </p:nvSpPr>
        <p:spPr>
          <a:xfrm>
            <a:off x="350522" y="565150"/>
            <a:ext cx="3401064" cy="1447800"/>
          </a:xfrm>
        </p:spPr>
        <p:txBody>
          <a:bodyPr/>
          <a:lstStyle/>
          <a:p>
            <a:r>
              <a:rPr lang="en-US" dirty="0">
                <a:solidFill>
                  <a:schemeClr val="accent1"/>
                </a:solidFill>
              </a:rPr>
              <a:t>Column-15 What is your preferred payment Option?</a:t>
            </a:r>
            <a:endParaRPr lang="en-IN" dirty="0">
              <a:solidFill>
                <a:schemeClr val="accent1"/>
              </a:solidFill>
            </a:endParaRPr>
          </a:p>
        </p:txBody>
      </p:sp>
      <p:sp>
        <p:nvSpPr>
          <p:cNvPr id="4" name="Text Placeholder 3">
            <a:extLst>
              <a:ext uri="{FF2B5EF4-FFF2-40B4-BE49-F238E27FC236}">
                <a16:creationId xmlns:a16="http://schemas.microsoft.com/office/drawing/2014/main" id="{36885C38-953A-1216-128B-CA71A9FDCD79}"/>
              </a:ext>
            </a:extLst>
          </p:cNvPr>
          <p:cNvSpPr>
            <a:spLocks noGrp="1"/>
          </p:cNvSpPr>
          <p:nvPr>
            <p:ph type="body" sz="half" idx="2"/>
          </p:nvPr>
        </p:nvSpPr>
        <p:spPr>
          <a:xfrm>
            <a:off x="350522" y="2876551"/>
            <a:ext cx="3401063" cy="2895599"/>
          </a:xfrm>
        </p:spPr>
        <p:txBody>
          <a:bodyPr>
            <a:noAutofit/>
          </a:bodyPr>
          <a:lstStyle/>
          <a:p>
            <a:r>
              <a:rPr lang="en-US" sz="2000" dirty="0"/>
              <a:t>This tells that What is your preferred payment Option of the respondent</a:t>
            </a:r>
          </a:p>
          <a:p>
            <a:pPr marL="342900" indent="-342900">
              <a:buFont typeface="Arial" panose="020B0604020202020204" pitchFamily="34" charset="0"/>
              <a:buChar char="•"/>
            </a:pPr>
            <a:r>
              <a:rPr lang="en-US" sz="2000" dirty="0"/>
              <a:t>most of them uses debit cards</a:t>
            </a:r>
          </a:p>
          <a:p>
            <a:pPr marL="342900" indent="-342900">
              <a:buFont typeface="Arial" panose="020B0604020202020204" pitchFamily="34" charset="0"/>
              <a:buChar char="•"/>
            </a:pPr>
            <a:r>
              <a:rPr lang="en-US" sz="2000" dirty="0"/>
              <a:t>then followed by </a:t>
            </a:r>
            <a:r>
              <a:rPr lang="en-US" sz="2000" dirty="0" err="1"/>
              <a:t>cadh</a:t>
            </a:r>
            <a:r>
              <a:rPr lang="en-US" sz="2000" dirty="0"/>
              <a:t> on delivery</a:t>
            </a:r>
          </a:p>
          <a:p>
            <a:pPr marL="342900" indent="-342900">
              <a:buFont typeface="Arial" panose="020B0604020202020204" pitchFamily="34" charset="0"/>
              <a:buChar char="•"/>
            </a:pPr>
            <a:r>
              <a:rPr lang="en-US" sz="2000" dirty="0"/>
              <a:t>then las e wallets</a:t>
            </a:r>
            <a:endParaRPr lang="en-IN" sz="2000" dirty="0"/>
          </a:p>
        </p:txBody>
      </p:sp>
      <p:pic>
        <p:nvPicPr>
          <p:cNvPr id="14338" name="Picture 2">
            <a:extLst>
              <a:ext uri="{FF2B5EF4-FFF2-40B4-BE49-F238E27FC236}">
                <a16:creationId xmlns:a16="http://schemas.microsoft.com/office/drawing/2014/main" id="{F22DE036-4112-C0CC-683D-DD1F90555D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3540" y="1681480"/>
            <a:ext cx="6549389" cy="409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7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472D-69DC-F450-CC97-2044567AB441}"/>
              </a:ext>
            </a:extLst>
          </p:cNvPr>
          <p:cNvSpPr>
            <a:spLocks noGrp="1"/>
          </p:cNvSpPr>
          <p:nvPr>
            <p:ph type="title"/>
          </p:nvPr>
        </p:nvSpPr>
        <p:spPr>
          <a:xfrm>
            <a:off x="190281" y="704850"/>
            <a:ext cx="4365736" cy="1447800"/>
          </a:xfrm>
        </p:spPr>
        <p:txBody>
          <a:bodyPr/>
          <a:lstStyle/>
          <a:p>
            <a:r>
              <a:rPr lang="en-US" dirty="0">
                <a:solidFill>
                  <a:schemeClr val="accent1"/>
                </a:solidFill>
              </a:rPr>
              <a:t>Column-16 How frequently do you abandon (selecting an items and leaving without making payment) your shopping cart?</a:t>
            </a:r>
            <a:endParaRPr lang="en-IN" dirty="0">
              <a:solidFill>
                <a:schemeClr val="accent1"/>
              </a:solidFill>
            </a:endParaRPr>
          </a:p>
        </p:txBody>
      </p:sp>
      <p:sp>
        <p:nvSpPr>
          <p:cNvPr id="4" name="Text Placeholder 3">
            <a:extLst>
              <a:ext uri="{FF2B5EF4-FFF2-40B4-BE49-F238E27FC236}">
                <a16:creationId xmlns:a16="http://schemas.microsoft.com/office/drawing/2014/main" id="{E000CDF4-B247-05A5-DE3E-906CFA9AF68D}"/>
              </a:ext>
            </a:extLst>
          </p:cNvPr>
          <p:cNvSpPr>
            <a:spLocks noGrp="1"/>
          </p:cNvSpPr>
          <p:nvPr>
            <p:ph type="body" sz="half" idx="2"/>
          </p:nvPr>
        </p:nvSpPr>
        <p:spPr>
          <a:xfrm>
            <a:off x="320040" y="2552700"/>
            <a:ext cx="3938797" cy="3129279"/>
          </a:xfrm>
        </p:spPr>
        <p:txBody>
          <a:bodyPr>
            <a:noAutofit/>
          </a:bodyPr>
          <a:lstStyle/>
          <a:p>
            <a:r>
              <a:rPr lang="en-US" sz="1800" dirty="0"/>
              <a:t>This graph tell that How frequently do you abandon (selecting an items and leaving without making payment) your shopping cart</a:t>
            </a:r>
          </a:p>
          <a:p>
            <a:pPr marL="285750" indent="-285750">
              <a:buFont typeface="Arial" panose="020B0604020202020204" pitchFamily="34" charset="0"/>
              <a:buChar char="•"/>
            </a:pPr>
            <a:r>
              <a:rPr lang="en-US" sz="1800" dirty="0"/>
              <a:t>most of the people do it sometimes around 170</a:t>
            </a:r>
          </a:p>
          <a:p>
            <a:pPr marL="285750" indent="-285750">
              <a:buFont typeface="Arial" panose="020B0604020202020204" pitchFamily="34" charset="0"/>
              <a:buChar char="•"/>
            </a:pPr>
            <a:r>
              <a:rPr lang="en-US" sz="1800" dirty="0"/>
              <a:t>then around 50 of them never</a:t>
            </a:r>
          </a:p>
          <a:p>
            <a:pPr marL="285750" indent="-285750">
              <a:buFont typeface="Arial" panose="020B0604020202020204" pitchFamily="34" charset="0"/>
              <a:buChar char="•"/>
            </a:pPr>
            <a:r>
              <a:rPr lang="en-US" sz="1800" dirty="0"/>
              <a:t>then 38 </a:t>
            </a:r>
            <a:r>
              <a:rPr lang="en-US" sz="1800" dirty="0" err="1"/>
              <a:t>approx</a:t>
            </a:r>
            <a:r>
              <a:rPr lang="en-US" sz="1800" dirty="0"/>
              <a:t> of them frequently</a:t>
            </a:r>
          </a:p>
          <a:p>
            <a:pPr marL="285750" indent="-285750">
              <a:buFont typeface="Arial" panose="020B0604020202020204" pitchFamily="34" charset="0"/>
              <a:buChar char="•"/>
            </a:pPr>
            <a:r>
              <a:rPr lang="en-US" sz="1800" dirty="0"/>
              <a:t>and 10 around of them very frequently</a:t>
            </a:r>
            <a:endParaRPr lang="en-IN" sz="1800" dirty="0"/>
          </a:p>
        </p:txBody>
      </p:sp>
      <p:pic>
        <p:nvPicPr>
          <p:cNvPr id="15362" name="Picture 2">
            <a:extLst>
              <a:ext uri="{FF2B5EF4-FFF2-40B4-BE49-F238E27FC236}">
                <a16:creationId xmlns:a16="http://schemas.microsoft.com/office/drawing/2014/main" id="{EF9CA38E-89FE-17C8-F808-D9B4D5B059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67823" y="1565354"/>
            <a:ext cx="7033896" cy="340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39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7C97-643E-4172-423B-FBE5D9E65948}"/>
              </a:ext>
            </a:extLst>
          </p:cNvPr>
          <p:cNvSpPr>
            <a:spLocks noGrp="1"/>
          </p:cNvSpPr>
          <p:nvPr>
            <p:ph type="title"/>
          </p:nvPr>
        </p:nvSpPr>
        <p:spPr>
          <a:xfrm>
            <a:off x="389143" y="419100"/>
            <a:ext cx="3401064" cy="1447800"/>
          </a:xfrm>
        </p:spPr>
        <p:txBody>
          <a:bodyPr/>
          <a:lstStyle/>
          <a:p>
            <a:r>
              <a:rPr lang="en-US" dirty="0">
                <a:solidFill>
                  <a:schemeClr val="accent1"/>
                </a:solidFill>
              </a:rPr>
              <a:t>Column-17 Why did you abandon the “Bag”, “Shopping Cart”?</a:t>
            </a:r>
            <a:endParaRPr lang="en-IN" dirty="0">
              <a:solidFill>
                <a:schemeClr val="accent1"/>
              </a:solidFill>
            </a:endParaRPr>
          </a:p>
        </p:txBody>
      </p:sp>
      <p:sp>
        <p:nvSpPr>
          <p:cNvPr id="4" name="Text Placeholder 3">
            <a:extLst>
              <a:ext uri="{FF2B5EF4-FFF2-40B4-BE49-F238E27FC236}">
                <a16:creationId xmlns:a16="http://schemas.microsoft.com/office/drawing/2014/main" id="{CC2E4944-2215-1EE9-5506-A78272ECBE99}"/>
              </a:ext>
            </a:extLst>
          </p:cNvPr>
          <p:cNvSpPr>
            <a:spLocks noGrp="1"/>
          </p:cNvSpPr>
          <p:nvPr>
            <p:ph type="body" sz="half" idx="2"/>
          </p:nvPr>
        </p:nvSpPr>
        <p:spPr>
          <a:xfrm>
            <a:off x="389143" y="2420620"/>
            <a:ext cx="3401063" cy="2895599"/>
          </a:xfrm>
        </p:spPr>
        <p:txBody>
          <a:bodyPr>
            <a:noAutofit/>
          </a:bodyPr>
          <a:lstStyle/>
          <a:p>
            <a:r>
              <a:rPr lang="en-US" sz="2000" dirty="0"/>
              <a:t>this graph tells that Why did respondent abandon the “Bag”, “Shopping Cart”</a:t>
            </a:r>
          </a:p>
          <a:p>
            <a:pPr marL="285750" indent="-285750">
              <a:buFont typeface="Arial" panose="020B0604020202020204" pitchFamily="34" charset="0"/>
              <a:buChar char="•"/>
            </a:pPr>
            <a:r>
              <a:rPr lang="en-US" sz="2000" dirty="0"/>
              <a:t>most of them due to alternative websites</a:t>
            </a:r>
          </a:p>
          <a:p>
            <a:pPr marL="285750" indent="-285750">
              <a:buFont typeface="Arial" panose="020B0604020202020204" pitchFamily="34" charset="0"/>
              <a:buChar char="•"/>
            </a:pPr>
            <a:r>
              <a:rPr lang="en-US" sz="2000" dirty="0"/>
              <a:t>then code not acceptable</a:t>
            </a:r>
          </a:p>
          <a:p>
            <a:pPr marL="285750" indent="-285750">
              <a:buFont typeface="Arial" panose="020B0604020202020204" pitchFamily="34" charset="0"/>
              <a:buChar char="•"/>
            </a:pPr>
            <a:r>
              <a:rPr lang="en-US" sz="2000" dirty="0"/>
              <a:t>then bag not preferred</a:t>
            </a:r>
          </a:p>
          <a:p>
            <a:pPr marL="285750" indent="-285750">
              <a:buFont typeface="Arial" panose="020B0604020202020204" pitchFamily="34" charset="0"/>
              <a:buChar char="•"/>
            </a:pPr>
            <a:r>
              <a:rPr lang="en-US" sz="2000" dirty="0"/>
              <a:t>then lack of photos</a:t>
            </a:r>
          </a:p>
          <a:p>
            <a:pPr marL="285750" indent="-285750">
              <a:buFont typeface="Arial" panose="020B0604020202020204" pitchFamily="34" charset="0"/>
              <a:buChar char="•"/>
            </a:pPr>
            <a:r>
              <a:rPr lang="en-US" sz="2000" dirty="0"/>
              <a:t>then mode of payment</a:t>
            </a:r>
            <a:endParaRPr lang="en-IN" sz="2000" dirty="0"/>
          </a:p>
        </p:txBody>
      </p:sp>
      <p:pic>
        <p:nvPicPr>
          <p:cNvPr id="16386" name="Picture 2">
            <a:extLst>
              <a:ext uri="{FF2B5EF4-FFF2-40B4-BE49-F238E27FC236}">
                <a16:creationId xmlns:a16="http://schemas.microsoft.com/office/drawing/2014/main" id="{25B48B91-5C81-BDF1-0083-6FC18104C0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4775" y="1866900"/>
            <a:ext cx="6618082" cy="383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04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E3561B-532F-1E5D-98B7-55A82B695EE3}"/>
              </a:ext>
            </a:extLst>
          </p:cNvPr>
          <p:cNvSpPr>
            <a:spLocks noGrp="1"/>
          </p:cNvSpPr>
          <p:nvPr>
            <p:ph type="body" sz="half" idx="2"/>
          </p:nvPr>
        </p:nvSpPr>
        <p:spPr>
          <a:xfrm>
            <a:off x="562870" y="2673143"/>
            <a:ext cx="3401063" cy="2895599"/>
          </a:xfrm>
        </p:spPr>
        <p:txBody>
          <a:bodyPr>
            <a:normAutofit/>
          </a:bodyPr>
          <a:lstStyle/>
          <a:p>
            <a:r>
              <a:rPr lang="en-US" sz="1600" dirty="0"/>
              <a:t>this graph tell that what people say about this statement that The content on the website must be easy to read and understand</a:t>
            </a:r>
          </a:p>
          <a:p>
            <a:pPr marL="285750" indent="-285750">
              <a:buFont typeface="Arial" panose="020B0604020202020204" pitchFamily="34" charset="0"/>
              <a:buChar char="•"/>
            </a:pPr>
            <a:r>
              <a:rPr lang="en-US" sz="1600" dirty="0"/>
              <a:t>most of them strongly agree</a:t>
            </a:r>
          </a:p>
          <a:p>
            <a:pPr marL="285750" indent="-285750">
              <a:buFont typeface="Arial" panose="020B0604020202020204" pitchFamily="34" charset="0"/>
              <a:buChar char="•"/>
            </a:pPr>
            <a:r>
              <a:rPr lang="en-US" sz="1600" dirty="0"/>
              <a:t>then most of them agree</a:t>
            </a:r>
          </a:p>
          <a:p>
            <a:pPr marL="285750" indent="-285750">
              <a:buFont typeface="Arial" panose="020B0604020202020204" pitchFamily="34" charset="0"/>
              <a:buChar char="•"/>
            </a:pPr>
            <a:r>
              <a:rPr lang="en-US" sz="1600" dirty="0"/>
              <a:t>then few of them strongly disagree</a:t>
            </a:r>
          </a:p>
          <a:p>
            <a:pPr marL="285750" indent="-285750">
              <a:buFont typeface="Arial" panose="020B0604020202020204" pitchFamily="34" charset="0"/>
              <a:buChar char="•"/>
            </a:pPr>
            <a:r>
              <a:rPr lang="en-US" sz="1600" dirty="0"/>
              <a:t>then last one different</a:t>
            </a:r>
            <a:endParaRPr lang="en-IN" sz="1600" dirty="0"/>
          </a:p>
        </p:txBody>
      </p:sp>
      <p:pic>
        <p:nvPicPr>
          <p:cNvPr id="17410" name="Picture 2">
            <a:extLst>
              <a:ext uri="{FF2B5EF4-FFF2-40B4-BE49-F238E27FC236}">
                <a16:creationId xmlns:a16="http://schemas.microsoft.com/office/drawing/2014/main" id="{1DB8DF03-0EA7-F8B3-F69C-42962D0D73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4771" y="2241758"/>
            <a:ext cx="4990476" cy="332698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C52E930C-BAC9-8727-822F-A5A7B758277E}"/>
              </a:ext>
            </a:extLst>
          </p:cNvPr>
          <p:cNvSpPr>
            <a:spLocks noGrp="1"/>
          </p:cNvSpPr>
          <p:nvPr>
            <p:ph type="title"/>
          </p:nvPr>
        </p:nvSpPr>
        <p:spPr>
          <a:xfrm>
            <a:off x="183404" y="224790"/>
            <a:ext cx="4159996" cy="1447800"/>
          </a:xfrm>
        </p:spPr>
        <p:txBody>
          <a:bodyPr/>
          <a:lstStyle/>
          <a:p>
            <a:r>
              <a:rPr lang="en-US" dirty="0">
                <a:solidFill>
                  <a:schemeClr val="accent1"/>
                </a:solidFill>
              </a:rPr>
              <a:t>Column-18 The content on the website must be easy to read and understand</a:t>
            </a:r>
            <a:r>
              <a:rPr lang="en-US" dirty="0"/>
              <a:t>'</a:t>
            </a:r>
            <a:endParaRPr lang="en-IN" dirty="0"/>
          </a:p>
        </p:txBody>
      </p:sp>
    </p:spTree>
    <p:extLst>
      <p:ext uri="{BB962C8B-B14F-4D97-AF65-F5344CB8AC3E}">
        <p14:creationId xmlns:p14="http://schemas.microsoft.com/office/powerpoint/2010/main" val="3688840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C0C8-299E-D6C0-9B73-FDDAD0210845}"/>
              </a:ext>
            </a:extLst>
          </p:cNvPr>
          <p:cNvSpPr>
            <a:spLocks noGrp="1"/>
          </p:cNvSpPr>
          <p:nvPr>
            <p:ph type="title"/>
          </p:nvPr>
        </p:nvSpPr>
        <p:spPr>
          <a:xfrm>
            <a:off x="251984" y="258850"/>
            <a:ext cx="4532741" cy="1447800"/>
          </a:xfrm>
        </p:spPr>
        <p:txBody>
          <a:bodyPr/>
          <a:lstStyle/>
          <a:p>
            <a:r>
              <a:rPr lang="en-US" dirty="0">
                <a:solidFill>
                  <a:schemeClr val="accent1"/>
                </a:solidFill>
              </a:rPr>
              <a:t>Column-19 Information on similar product to the one highlighted  is important for product comparison</a:t>
            </a:r>
            <a:endParaRPr lang="en-IN" dirty="0">
              <a:solidFill>
                <a:schemeClr val="accent1"/>
              </a:solidFill>
            </a:endParaRPr>
          </a:p>
        </p:txBody>
      </p:sp>
      <p:sp>
        <p:nvSpPr>
          <p:cNvPr id="4" name="Text Placeholder 3">
            <a:extLst>
              <a:ext uri="{FF2B5EF4-FFF2-40B4-BE49-F238E27FC236}">
                <a16:creationId xmlns:a16="http://schemas.microsoft.com/office/drawing/2014/main" id="{150B4BE3-18BF-BBD8-CF23-5B556EAEF32C}"/>
              </a:ext>
            </a:extLst>
          </p:cNvPr>
          <p:cNvSpPr>
            <a:spLocks noGrp="1"/>
          </p:cNvSpPr>
          <p:nvPr>
            <p:ph type="body" sz="half" idx="2"/>
          </p:nvPr>
        </p:nvSpPr>
        <p:spPr>
          <a:xfrm>
            <a:off x="251984" y="2146300"/>
            <a:ext cx="3401063" cy="2895599"/>
          </a:xfrm>
        </p:spPr>
        <p:txBody>
          <a:bodyPr>
            <a:noAutofit/>
          </a:bodyPr>
          <a:lstStyle/>
          <a:p>
            <a:r>
              <a:rPr lang="en-US" sz="1600" dirty="0"/>
              <a:t>this graph tell that what people say about this statement that Information on similar product to the one highlighted is important for product comparison</a:t>
            </a:r>
          </a:p>
          <a:p>
            <a:pPr marL="285750" indent="-285750">
              <a:buFont typeface="Arial" panose="020B0604020202020204" pitchFamily="34" charset="0"/>
              <a:buChar char="•"/>
            </a:pPr>
            <a:r>
              <a:rPr lang="en-US" sz="1600" dirty="0"/>
              <a:t>most of them strongly agree around 118 of them</a:t>
            </a:r>
          </a:p>
          <a:p>
            <a:pPr marL="285750" indent="-285750">
              <a:buFont typeface="Arial" panose="020B0604020202020204" pitchFamily="34" charset="0"/>
              <a:buChar char="•"/>
            </a:pPr>
            <a:r>
              <a:rPr lang="en-US" sz="1600" dirty="0"/>
              <a:t>then most of them agree around 90 of them</a:t>
            </a:r>
          </a:p>
          <a:p>
            <a:pPr marL="285750" indent="-285750">
              <a:buFont typeface="Arial" panose="020B0604020202020204" pitchFamily="34" charset="0"/>
              <a:buChar char="•"/>
            </a:pPr>
            <a:r>
              <a:rPr lang="en-US" sz="1600" dirty="0"/>
              <a:t>ten few of them indifferent around 43 of them</a:t>
            </a:r>
          </a:p>
          <a:p>
            <a:pPr marL="285750" indent="-285750">
              <a:buFont typeface="Arial" panose="020B0604020202020204" pitchFamily="34" charset="0"/>
              <a:buChar char="•"/>
            </a:pPr>
            <a:r>
              <a:rPr lang="en-US" sz="1600" dirty="0"/>
              <a:t>then last one disagree around 17 of them</a:t>
            </a:r>
            <a:endParaRPr lang="en-IN" sz="1600" dirty="0"/>
          </a:p>
        </p:txBody>
      </p:sp>
      <p:pic>
        <p:nvPicPr>
          <p:cNvPr id="18434" name="Picture 2">
            <a:extLst>
              <a:ext uri="{FF2B5EF4-FFF2-40B4-BE49-F238E27FC236}">
                <a16:creationId xmlns:a16="http://schemas.microsoft.com/office/drawing/2014/main" id="{1304ADC8-5CFE-9CA9-1C45-47D97CEAA2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3555" y="2636290"/>
            <a:ext cx="5195888" cy="283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0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95AA-46A4-0568-6E84-6EF0FB789AFE}"/>
              </a:ext>
            </a:extLst>
          </p:cNvPr>
          <p:cNvSpPr>
            <a:spLocks noGrp="1"/>
          </p:cNvSpPr>
          <p:nvPr>
            <p:ph type="title"/>
          </p:nvPr>
        </p:nvSpPr>
        <p:spPr>
          <a:xfrm>
            <a:off x="412004" y="739140"/>
            <a:ext cx="4274296" cy="1447800"/>
          </a:xfrm>
        </p:spPr>
        <p:txBody>
          <a:bodyPr/>
          <a:lstStyle/>
          <a:p>
            <a:r>
              <a:rPr lang="en-US" dirty="0">
                <a:solidFill>
                  <a:schemeClr val="accent1"/>
                </a:solidFill>
              </a:rPr>
              <a:t>Column-20 Complete information on listed seller and product being offered is important for purchase decision.</a:t>
            </a:r>
            <a:endParaRPr lang="en-IN" dirty="0">
              <a:solidFill>
                <a:schemeClr val="accent1"/>
              </a:solidFill>
            </a:endParaRPr>
          </a:p>
        </p:txBody>
      </p:sp>
      <p:sp>
        <p:nvSpPr>
          <p:cNvPr id="4" name="Text Placeholder 3">
            <a:extLst>
              <a:ext uri="{FF2B5EF4-FFF2-40B4-BE49-F238E27FC236}">
                <a16:creationId xmlns:a16="http://schemas.microsoft.com/office/drawing/2014/main" id="{64C13E49-F932-072B-7E0A-BDC5F8AEF6B6}"/>
              </a:ext>
            </a:extLst>
          </p:cNvPr>
          <p:cNvSpPr>
            <a:spLocks noGrp="1"/>
          </p:cNvSpPr>
          <p:nvPr>
            <p:ph type="body" sz="half" idx="2"/>
          </p:nvPr>
        </p:nvSpPr>
        <p:spPr>
          <a:xfrm>
            <a:off x="354330" y="2489200"/>
            <a:ext cx="3401063" cy="2895599"/>
          </a:xfrm>
        </p:spPr>
        <p:txBody>
          <a:bodyPr>
            <a:noAutofit/>
          </a:bodyPr>
          <a:lstStyle/>
          <a:p>
            <a:r>
              <a:rPr lang="en-US" dirty="0"/>
              <a:t>this graph tell that what people say about this statement that Complete information on listed seller and product being offered is important for purchase decision.</a:t>
            </a:r>
          </a:p>
          <a:p>
            <a:pPr marL="285750" indent="-285750">
              <a:buFont typeface="Arial" panose="020B0604020202020204" pitchFamily="34" charset="0"/>
              <a:buChar char="•"/>
            </a:pPr>
            <a:r>
              <a:rPr lang="en-US" dirty="0"/>
              <a:t>most of them agree around 100 of them</a:t>
            </a:r>
          </a:p>
          <a:p>
            <a:pPr marL="285750" indent="-285750">
              <a:buFont typeface="Arial" panose="020B0604020202020204" pitchFamily="34" charset="0"/>
              <a:buChar char="•"/>
            </a:pPr>
            <a:r>
              <a:rPr lang="en-US" dirty="0"/>
              <a:t>then most of them strongly agree around 87 of them</a:t>
            </a:r>
          </a:p>
          <a:p>
            <a:pPr marL="285750" indent="-285750">
              <a:buFont typeface="Arial" panose="020B0604020202020204" pitchFamily="34" charset="0"/>
              <a:buChar char="•"/>
            </a:pPr>
            <a:r>
              <a:rPr lang="en-US" dirty="0"/>
              <a:t>then few of them indifferent around 53 of them</a:t>
            </a:r>
          </a:p>
          <a:p>
            <a:pPr marL="285750" indent="-285750">
              <a:buFont typeface="Arial" panose="020B0604020202020204" pitchFamily="34" charset="0"/>
              <a:buChar char="•"/>
            </a:pPr>
            <a:r>
              <a:rPr lang="en-US" dirty="0"/>
              <a:t>then few one disagree around 17 of them</a:t>
            </a:r>
          </a:p>
          <a:p>
            <a:pPr marL="285750" indent="-285750">
              <a:buFont typeface="Arial" panose="020B0604020202020204" pitchFamily="34" charset="0"/>
              <a:buChar char="•"/>
            </a:pPr>
            <a:r>
              <a:rPr lang="en-US" dirty="0"/>
              <a:t>then last strongly disagree around 12 of them</a:t>
            </a:r>
            <a:endParaRPr lang="en-IN" dirty="0"/>
          </a:p>
        </p:txBody>
      </p:sp>
      <p:pic>
        <p:nvPicPr>
          <p:cNvPr id="19458" name="Picture 2">
            <a:extLst>
              <a:ext uri="{FF2B5EF4-FFF2-40B4-BE49-F238E27FC236}">
                <a16:creationId xmlns:a16="http://schemas.microsoft.com/office/drawing/2014/main" id="{B276014A-D078-26D3-F239-523BF829FF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41782" y="2391582"/>
            <a:ext cx="5195888" cy="2592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075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BAA2-A8F1-09DE-5B3C-C464EC453325}"/>
              </a:ext>
            </a:extLst>
          </p:cNvPr>
          <p:cNvSpPr>
            <a:spLocks noGrp="1"/>
          </p:cNvSpPr>
          <p:nvPr>
            <p:ph type="title"/>
          </p:nvPr>
        </p:nvSpPr>
        <p:spPr>
          <a:xfrm>
            <a:off x="354854" y="467361"/>
            <a:ext cx="4342876" cy="1447800"/>
          </a:xfrm>
        </p:spPr>
        <p:txBody>
          <a:bodyPr/>
          <a:lstStyle/>
          <a:p>
            <a:r>
              <a:rPr lang="en-US" dirty="0">
                <a:solidFill>
                  <a:schemeClr val="accent1"/>
                </a:solidFill>
              </a:rPr>
              <a:t>Column-21 All relevant information on listed products must be stated clearly</a:t>
            </a:r>
            <a:endParaRPr lang="en-IN" dirty="0">
              <a:solidFill>
                <a:schemeClr val="accent1"/>
              </a:solidFill>
            </a:endParaRPr>
          </a:p>
        </p:txBody>
      </p:sp>
      <p:sp>
        <p:nvSpPr>
          <p:cNvPr id="4" name="Text Placeholder 3">
            <a:extLst>
              <a:ext uri="{FF2B5EF4-FFF2-40B4-BE49-F238E27FC236}">
                <a16:creationId xmlns:a16="http://schemas.microsoft.com/office/drawing/2014/main" id="{54D7ACA6-9423-4415-30F9-F38755E45235}"/>
              </a:ext>
            </a:extLst>
          </p:cNvPr>
          <p:cNvSpPr>
            <a:spLocks noGrp="1"/>
          </p:cNvSpPr>
          <p:nvPr>
            <p:ph type="body" sz="half" idx="2"/>
          </p:nvPr>
        </p:nvSpPr>
        <p:spPr>
          <a:xfrm>
            <a:off x="354854" y="2593133"/>
            <a:ext cx="3401063" cy="2895599"/>
          </a:xfrm>
        </p:spPr>
        <p:txBody>
          <a:bodyPr>
            <a:noAutofit/>
          </a:bodyPr>
          <a:lstStyle/>
          <a:p>
            <a:r>
              <a:rPr lang="en-US" sz="1600" dirty="0"/>
              <a:t>this graph tell that what people say about this statement that All relevant information on listed products must be stated clearly¶</a:t>
            </a:r>
          </a:p>
          <a:p>
            <a:pPr marL="285750" indent="-285750">
              <a:buFont typeface="Arial" panose="020B0604020202020204" pitchFamily="34" charset="0"/>
              <a:buChar char="•"/>
            </a:pPr>
            <a:r>
              <a:rPr lang="en-US" sz="1600" dirty="0"/>
              <a:t>most of them agree around 128 of them</a:t>
            </a:r>
          </a:p>
          <a:p>
            <a:pPr marL="285750" indent="-285750">
              <a:buFont typeface="Arial" panose="020B0604020202020204" pitchFamily="34" charset="0"/>
              <a:buChar char="•"/>
            </a:pPr>
            <a:r>
              <a:rPr lang="en-US" sz="1600" dirty="0"/>
              <a:t>then most of them strongly agree around 108 of them</a:t>
            </a:r>
          </a:p>
          <a:p>
            <a:pPr marL="285750" indent="-285750">
              <a:buFont typeface="Arial" panose="020B0604020202020204" pitchFamily="34" charset="0"/>
              <a:buChar char="•"/>
            </a:pPr>
            <a:r>
              <a:rPr lang="en-US" sz="1600" dirty="0"/>
              <a:t>then few of them strongly disagree around 16 of them</a:t>
            </a:r>
          </a:p>
          <a:p>
            <a:pPr marL="285750" indent="-285750">
              <a:buFont typeface="Arial" panose="020B0604020202020204" pitchFamily="34" charset="0"/>
              <a:buChar char="•"/>
            </a:pPr>
            <a:r>
              <a:rPr lang="en-US" sz="1600" dirty="0"/>
              <a:t>then last one disagree around 12 of them</a:t>
            </a:r>
            <a:endParaRPr lang="en-IN" sz="1600" dirty="0"/>
          </a:p>
        </p:txBody>
      </p:sp>
      <p:pic>
        <p:nvPicPr>
          <p:cNvPr id="20482" name="Picture 2">
            <a:extLst>
              <a:ext uri="{FF2B5EF4-FFF2-40B4-BE49-F238E27FC236}">
                <a16:creationId xmlns:a16="http://schemas.microsoft.com/office/drawing/2014/main" id="{81BABF52-3851-ED80-4653-DCD835D005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2600" y="2161748"/>
            <a:ext cx="4977778"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018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929E-7F0E-FD91-A17A-FE246046C280}"/>
              </a:ext>
            </a:extLst>
          </p:cNvPr>
          <p:cNvSpPr>
            <a:spLocks noGrp="1"/>
          </p:cNvSpPr>
          <p:nvPr>
            <p:ph type="title"/>
          </p:nvPr>
        </p:nvSpPr>
        <p:spPr>
          <a:xfrm>
            <a:off x="343424" y="361950"/>
            <a:ext cx="3401064" cy="1447800"/>
          </a:xfrm>
        </p:spPr>
        <p:txBody>
          <a:bodyPr/>
          <a:lstStyle/>
          <a:p>
            <a:r>
              <a:rPr lang="en-US" dirty="0">
                <a:solidFill>
                  <a:schemeClr val="accent1"/>
                </a:solidFill>
              </a:rPr>
              <a:t>Column-22  Ease of navigation in website</a:t>
            </a:r>
            <a:endParaRPr lang="en-IN" dirty="0">
              <a:solidFill>
                <a:schemeClr val="accent1"/>
              </a:solidFill>
            </a:endParaRPr>
          </a:p>
        </p:txBody>
      </p:sp>
      <p:sp>
        <p:nvSpPr>
          <p:cNvPr id="4" name="Text Placeholder 3">
            <a:extLst>
              <a:ext uri="{FF2B5EF4-FFF2-40B4-BE49-F238E27FC236}">
                <a16:creationId xmlns:a16="http://schemas.microsoft.com/office/drawing/2014/main" id="{90FBCC08-87F8-F40D-81E1-59D73E7B5C7D}"/>
              </a:ext>
            </a:extLst>
          </p:cNvPr>
          <p:cNvSpPr>
            <a:spLocks noGrp="1"/>
          </p:cNvSpPr>
          <p:nvPr>
            <p:ph type="body" sz="half" idx="2"/>
          </p:nvPr>
        </p:nvSpPr>
        <p:spPr>
          <a:xfrm>
            <a:off x="590700" y="2893268"/>
            <a:ext cx="3401063" cy="2895599"/>
          </a:xfrm>
        </p:spPr>
        <p:txBody>
          <a:bodyPr>
            <a:noAutofit/>
          </a:bodyPr>
          <a:lstStyle/>
          <a:p>
            <a:r>
              <a:rPr lang="en-US" sz="1600" dirty="0"/>
              <a:t>this graph tell that what people say about this statement that Ease of navigation in website</a:t>
            </a:r>
          </a:p>
          <a:p>
            <a:pPr marL="285750" indent="-285750">
              <a:buFont typeface="Arial" panose="020B0604020202020204" pitchFamily="34" charset="0"/>
              <a:buChar char="•"/>
            </a:pPr>
            <a:r>
              <a:rPr lang="en-US" sz="1600" dirty="0"/>
              <a:t>most of them strongly agree around 140 of them</a:t>
            </a:r>
          </a:p>
          <a:p>
            <a:pPr marL="285750" indent="-285750">
              <a:buFont typeface="Arial" panose="020B0604020202020204" pitchFamily="34" charset="0"/>
              <a:buChar char="•"/>
            </a:pPr>
            <a:r>
              <a:rPr lang="en-US" sz="1600" dirty="0"/>
              <a:t>then most of them agree around 104 of them</a:t>
            </a:r>
          </a:p>
          <a:p>
            <a:pPr marL="285750" indent="-285750">
              <a:buFont typeface="Arial" panose="020B0604020202020204" pitchFamily="34" charset="0"/>
              <a:buChar char="•"/>
            </a:pPr>
            <a:r>
              <a:rPr lang="en-US" sz="1600" dirty="0"/>
              <a:t>then few of them strongly disagree around 18 of them</a:t>
            </a:r>
          </a:p>
          <a:p>
            <a:pPr marL="285750" indent="-285750">
              <a:buFont typeface="Arial" panose="020B0604020202020204" pitchFamily="34" charset="0"/>
              <a:buChar char="•"/>
            </a:pPr>
            <a:r>
              <a:rPr lang="en-US" sz="1600" dirty="0"/>
              <a:t>then last one disagree around 7 of them</a:t>
            </a:r>
            <a:endParaRPr lang="en-IN" sz="1600" dirty="0"/>
          </a:p>
        </p:txBody>
      </p:sp>
      <p:pic>
        <p:nvPicPr>
          <p:cNvPr id="21506" name="Picture 2">
            <a:extLst>
              <a:ext uri="{FF2B5EF4-FFF2-40B4-BE49-F238E27FC236}">
                <a16:creationId xmlns:a16="http://schemas.microsoft.com/office/drawing/2014/main" id="{5EC7DC8F-14B7-58CD-0A05-8FD0E9D928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1618" y="2196038"/>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71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4FFD-F968-D186-8A62-2B19141CD963}"/>
              </a:ext>
            </a:extLst>
          </p:cNvPr>
          <p:cNvSpPr>
            <a:spLocks noGrp="1"/>
          </p:cNvSpPr>
          <p:nvPr>
            <p:ph type="title"/>
          </p:nvPr>
        </p:nvSpPr>
        <p:spPr/>
        <p:txBody>
          <a:bodyPr/>
          <a:lstStyle/>
          <a:p>
            <a:r>
              <a:rPr lang="en-US" dirty="0">
                <a:solidFill>
                  <a:schemeClr val="bg1"/>
                </a:solidFill>
                <a:effectLst>
                  <a:outerShdw blurRad="38100" dist="304800" dir="2700000" algn="tl">
                    <a:srgbClr val="000000">
                      <a:alpha val="43137"/>
                    </a:srgbClr>
                  </a:outerShdw>
                </a:effectLst>
              </a:rPr>
              <a:t>EXPLORATORY DATA ANALYSIS (EDA)</a:t>
            </a:r>
            <a:endParaRPr lang="en-IN" dirty="0">
              <a:solidFill>
                <a:schemeClr val="bg1"/>
              </a:solidFill>
              <a:effectLst>
                <a:outerShdw blurRad="38100" dist="3048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C19A9FF-2D27-C499-7631-7784DF1813D3}"/>
              </a:ext>
            </a:extLst>
          </p:cNvPr>
          <p:cNvSpPr>
            <a:spLocks noGrp="1"/>
          </p:cNvSpPr>
          <p:nvPr>
            <p:ph idx="1"/>
          </p:nvPr>
        </p:nvSpPr>
        <p:spPr/>
        <p:txBody>
          <a:bodyPr/>
          <a:lstStyle/>
          <a:p>
            <a:r>
              <a:rPr lang="en-US" b="0" i="0" dirty="0">
                <a:solidFill>
                  <a:srgbClr val="BDC1C6"/>
                </a:solidFill>
                <a:effectLst/>
                <a:latin typeface="arial" panose="020B0604020202020204" pitchFamily="34" charset="0"/>
              </a:rPr>
              <a:t>Exploratory Data Analysis (EDA) is </a:t>
            </a:r>
            <a:r>
              <a:rPr lang="en-US" b="1" i="0" dirty="0">
                <a:solidFill>
                  <a:srgbClr val="BDC1C6"/>
                </a:solidFill>
                <a:effectLst/>
                <a:latin typeface="arial" panose="020B0604020202020204" pitchFamily="34" charset="0"/>
              </a:rPr>
              <a:t>an approach to analyze the data using visual techniques</a:t>
            </a:r>
            <a:r>
              <a:rPr lang="en-US" b="0" i="0" dirty="0">
                <a:solidFill>
                  <a:srgbClr val="BDC1C6"/>
                </a:solidFill>
                <a:effectLst/>
                <a:latin typeface="arial" panose="020B0604020202020204" pitchFamily="34" charset="0"/>
              </a:rPr>
              <a:t>. It is used to discover trends, patterns, or to check assumptions with the help of statistical summary and graphical representations.</a:t>
            </a:r>
            <a:endParaRPr lang="en-US" dirty="0"/>
          </a:p>
          <a:p>
            <a:r>
              <a:rPr lang="en-US" dirty="0"/>
              <a:t>Before EDA the data is downloaded and has been called using essential libraries for the purpose of visualization and analysis.</a:t>
            </a:r>
            <a:endParaRPr lang="en-IN" dirty="0"/>
          </a:p>
        </p:txBody>
      </p:sp>
      <p:pic>
        <p:nvPicPr>
          <p:cNvPr id="72708" name="Picture 4" descr="Introduction to Exploratory Data Analysis (EDA) in Python">
            <a:extLst>
              <a:ext uri="{FF2B5EF4-FFF2-40B4-BE49-F238E27FC236}">
                <a16:creationId xmlns:a16="http://schemas.microsoft.com/office/drawing/2014/main" id="{E35EF731-E47B-DA21-648D-D3A6FA829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4389120"/>
            <a:ext cx="4095750" cy="2253259"/>
          </a:xfrm>
          <a:prstGeom prst="rect">
            <a:avLst/>
          </a:prstGeom>
          <a:noFill/>
          <a:extLst>
            <a:ext uri="{909E8E84-426E-40DD-AFC4-6F175D3DCCD1}">
              <a14:hiddenFill xmlns:a14="http://schemas.microsoft.com/office/drawing/2010/main">
                <a:solidFill>
                  <a:srgbClr val="FFFFFF"/>
                </a:solidFill>
              </a14:hiddenFill>
            </a:ext>
          </a:extLst>
        </p:spPr>
      </p:pic>
      <p:pic>
        <p:nvPicPr>
          <p:cNvPr id="72710" name="Picture 6" descr="Settings Icons – Download for Free in PNG and SVG">
            <a:extLst>
              <a:ext uri="{FF2B5EF4-FFF2-40B4-BE49-F238E27FC236}">
                <a16:creationId xmlns:a16="http://schemas.microsoft.com/office/drawing/2014/main" id="{3B3C3958-51E0-5F21-401F-C472886D59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8" r="9313" b="10683"/>
          <a:stretch/>
        </p:blipFill>
        <p:spPr bwMode="auto">
          <a:xfrm>
            <a:off x="5691186" y="4524635"/>
            <a:ext cx="1882777" cy="198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0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68FA-F742-0B7F-A285-6A1E82D15C06}"/>
              </a:ext>
            </a:extLst>
          </p:cNvPr>
          <p:cNvSpPr>
            <a:spLocks noGrp="1"/>
          </p:cNvSpPr>
          <p:nvPr>
            <p:ph type="title"/>
          </p:nvPr>
        </p:nvSpPr>
        <p:spPr>
          <a:xfrm>
            <a:off x="389144" y="316230"/>
            <a:ext cx="3401064" cy="1447800"/>
          </a:xfrm>
        </p:spPr>
        <p:txBody>
          <a:bodyPr/>
          <a:lstStyle/>
          <a:p>
            <a:r>
              <a:rPr lang="en-US" dirty="0">
                <a:solidFill>
                  <a:schemeClr val="accent1"/>
                </a:solidFill>
              </a:rPr>
              <a:t>Column-23  Loading and processing speed</a:t>
            </a:r>
            <a:endParaRPr lang="en-IN" dirty="0">
              <a:solidFill>
                <a:schemeClr val="accent1"/>
              </a:solidFill>
            </a:endParaRPr>
          </a:p>
        </p:txBody>
      </p:sp>
      <p:sp>
        <p:nvSpPr>
          <p:cNvPr id="4" name="Text Placeholder 3">
            <a:extLst>
              <a:ext uri="{FF2B5EF4-FFF2-40B4-BE49-F238E27FC236}">
                <a16:creationId xmlns:a16="http://schemas.microsoft.com/office/drawing/2014/main" id="{7E24B706-0621-CC9C-31AD-5D2CBFED09E8}"/>
              </a:ext>
            </a:extLst>
          </p:cNvPr>
          <p:cNvSpPr>
            <a:spLocks noGrp="1"/>
          </p:cNvSpPr>
          <p:nvPr>
            <p:ph type="body" sz="half" idx="2"/>
          </p:nvPr>
        </p:nvSpPr>
        <p:spPr>
          <a:xfrm>
            <a:off x="389144" y="2285999"/>
            <a:ext cx="4011406" cy="4000501"/>
          </a:xfrm>
        </p:spPr>
        <p:txBody>
          <a:bodyPr>
            <a:noAutofit/>
          </a:bodyPr>
          <a:lstStyle/>
          <a:p>
            <a:r>
              <a:rPr lang="en-US" sz="1800" dirty="0"/>
              <a:t>this graph tell that what people say about this statement that Loading and processing speed</a:t>
            </a:r>
          </a:p>
          <a:p>
            <a:pPr marL="285750" indent="-285750">
              <a:buFont typeface="Arial" panose="020B0604020202020204" pitchFamily="34" charset="0"/>
              <a:buChar char="•"/>
            </a:pPr>
            <a:r>
              <a:rPr lang="en-US" sz="1800" dirty="0"/>
              <a:t>most of them strongly agree around 118 of them</a:t>
            </a:r>
          </a:p>
          <a:p>
            <a:pPr marL="285750" indent="-285750">
              <a:buFont typeface="Arial" panose="020B0604020202020204" pitchFamily="34" charset="0"/>
              <a:buChar char="•"/>
            </a:pPr>
            <a:r>
              <a:rPr lang="en-US" sz="1800" dirty="0"/>
              <a:t>then most of them agree around 117 of them</a:t>
            </a:r>
          </a:p>
          <a:p>
            <a:pPr marL="285750" indent="-285750">
              <a:buFont typeface="Arial" panose="020B0604020202020204" pitchFamily="34" charset="0"/>
              <a:buChar char="•"/>
            </a:pPr>
            <a:r>
              <a:rPr lang="en-US" sz="1800" dirty="0"/>
              <a:t>then few of them disagree around 19 of them</a:t>
            </a:r>
          </a:p>
          <a:p>
            <a:pPr marL="285750" indent="-285750">
              <a:buFont typeface="Arial" panose="020B0604020202020204" pitchFamily="34" charset="0"/>
              <a:buChar char="•"/>
            </a:pPr>
            <a:r>
              <a:rPr lang="en-US" sz="1800" dirty="0"/>
              <a:t>then second last is strongly disagree around 16 of them</a:t>
            </a:r>
          </a:p>
          <a:p>
            <a:pPr marL="285750" indent="-285750">
              <a:buFont typeface="Arial" panose="020B0604020202020204" pitchFamily="34" charset="0"/>
              <a:buChar char="•"/>
            </a:pPr>
            <a:r>
              <a:rPr lang="en-US" sz="1800" dirty="0"/>
              <a:t>then last one is indifferent around 14</a:t>
            </a:r>
            <a:endParaRPr lang="en-IN" sz="1800" dirty="0"/>
          </a:p>
        </p:txBody>
      </p:sp>
      <p:pic>
        <p:nvPicPr>
          <p:cNvPr id="22530" name="Picture 2">
            <a:extLst>
              <a:ext uri="{FF2B5EF4-FFF2-40B4-BE49-F238E27FC236}">
                <a16:creationId xmlns:a16="http://schemas.microsoft.com/office/drawing/2014/main" id="{B8AB0F3A-CDB0-E201-152E-FC5B0F4F84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12418" y="2285999"/>
            <a:ext cx="4952381" cy="336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995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1EDB-4EAE-FE71-EC8E-69B0E56FB3C5}"/>
              </a:ext>
            </a:extLst>
          </p:cNvPr>
          <p:cNvSpPr>
            <a:spLocks noGrp="1"/>
          </p:cNvSpPr>
          <p:nvPr>
            <p:ph type="title"/>
          </p:nvPr>
        </p:nvSpPr>
        <p:spPr>
          <a:xfrm>
            <a:off x="377714" y="396240"/>
            <a:ext cx="3401064" cy="1447800"/>
          </a:xfrm>
        </p:spPr>
        <p:txBody>
          <a:bodyPr/>
          <a:lstStyle/>
          <a:p>
            <a:r>
              <a:rPr lang="en-US" dirty="0">
                <a:solidFill>
                  <a:schemeClr val="accent1"/>
                </a:solidFill>
              </a:rPr>
              <a:t>Column24 User friendly Interface of the website</a:t>
            </a:r>
            <a:endParaRPr lang="en-IN" dirty="0">
              <a:solidFill>
                <a:schemeClr val="accent1"/>
              </a:solidFill>
            </a:endParaRPr>
          </a:p>
        </p:txBody>
      </p:sp>
      <p:sp>
        <p:nvSpPr>
          <p:cNvPr id="4" name="Text Placeholder 3">
            <a:extLst>
              <a:ext uri="{FF2B5EF4-FFF2-40B4-BE49-F238E27FC236}">
                <a16:creationId xmlns:a16="http://schemas.microsoft.com/office/drawing/2014/main" id="{50A34D55-EECB-D371-8BA9-B84FFDCDA8BF}"/>
              </a:ext>
            </a:extLst>
          </p:cNvPr>
          <p:cNvSpPr>
            <a:spLocks noGrp="1"/>
          </p:cNvSpPr>
          <p:nvPr>
            <p:ph type="body" sz="half" idx="2"/>
          </p:nvPr>
        </p:nvSpPr>
        <p:spPr>
          <a:xfrm>
            <a:off x="377714" y="2287478"/>
            <a:ext cx="3999976" cy="3564682"/>
          </a:xfrm>
        </p:spPr>
        <p:txBody>
          <a:bodyPr>
            <a:noAutofit/>
          </a:bodyPr>
          <a:lstStyle/>
          <a:p>
            <a:r>
              <a:rPr lang="en-US" sz="1600" dirty="0"/>
              <a:t>this graph tell that what respondent say about this statement that User friendly Interface of the website</a:t>
            </a:r>
          </a:p>
          <a:p>
            <a:pPr marL="285750" indent="-285750">
              <a:buFont typeface="Arial" panose="020B0604020202020204" pitchFamily="34" charset="0"/>
              <a:buChar char="•"/>
            </a:pPr>
            <a:r>
              <a:rPr lang="en-US" sz="1600" dirty="0"/>
              <a:t>most of them strongly agree around 192 of them</a:t>
            </a:r>
          </a:p>
          <a:p>
            <a:pPr marL="285750" indent="-285750">
              <a:buFont typeface="Arial" panose="020B0604020202020204" pitchFamily="34" charset="0"/>
              <a:buChar char="•"/>
            </a:pPr>
            <a:r>
              <a:rPr lang="en-US" sz="1600" dirty="0"/>
              <a:t>then most of them agree around 45 of them</a:t>
            </a:r>
          </a:p>
          <a:p>
            <a:pPr marL="285750" indent="-285750">
              <a:buFont typeface="Arial" panose="020B0604020202020204" pitchFamily="34" charset="0"/>
              <a:buChar char="•"/>
            </a:pPr>
            <a:r>
              <a:rPr lang="en-US" sz="1600" dirty="0"/>
              <a:t>then few of them strongly disagree around 20 of them</a:t>
            </a:r>
          </a:p>
          <a:p>
            <a:pPr marL="285750" indent="-285750">
              <a:buFont typeface="Arial" panose="020B0604020202020204" pitchFamily="34" charset="0"/>
              <a:buChar char="•"/>
            </a:pPr>
            <a:r>
              <a:rPr lang="en-US" sz="1600" dirty="0"/>
              <a:t>then second last one is disagree around 12 of them</a:t>
            </a:r>
          </a:p>
          <a:p>
            <a:pPr marL="285750" indent="-285750">
              <a:buFont typeface="Arial" panose="020B0604020202020204" pitchFamily="34" charset="0"/>
              <a:buChar char="•"/>
            </a:pPr>
            <a:r>
              <a:rPr lang="en-US" sz="1600" dirty="0"/>
              <a:t>then last one is indifferent 7 of them</a:t>
            </a:r>
            <a:endParaRPr lang="en-IN" sz="1600" dirty="0"/>
          </a:p>
        </p:txBody>
      </p:sp>
      <p:pic>
        <p:nvPicPr>
          <p:cNvPr id="23554" name="Picture 2">
            <a:extLst>
              <a:ext uri="{FF2B5EF4-FFF2-40B4-BE49-F238E27FC236}">
                <a16:creationId xmlns:a16="http://schemas.microsoft.com/office/drawing/2014/main" id="{57FBFA53-70DA-EBD1-CAA4-CA5282064C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52398" y="2287478"/>
            <a:ext cx="4952381"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446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E25B-1F22-E88E-9E06-8791B2A6FBCB}"/>
              </a:ext>
            </a:extLst>
          </p:cNvPr>
          <p:cNvSpPr>
            <a:spLocks noGrp="1"/>
          </p:cNvSpPr>
          <p:nvPr>
            <p:ph type="title"/>
          </p:nvPr>
        </p:nvSpPr>
        <p:spPr>
          <a:xfrm>
            <a:off x="389144" y="396240"/>
            <a:ext cx="3401064" cy="1447800"/>
          </a:xfrm>
        </p:spPr>
        <p:txBody>
          <a:bodyPr/>
          <a:lstStyle/>
          <a:p>
            <a:r>
              <a:rPr lang="en-US" dirty="0">
                <a:solidFill>
                  <a:schemeClr val="accent1"/>
                </a:solidFill>
              </a:rPr>
              <a:t>Column-25 Convenient Payment methods</a:t>
            </a:r>
            <a:endParaRPr lang="en-IN" dirty="0">
              <a:solidFill>
                <a:schemeClr val="accent1"/>
              </a:solidFill>
            </a:endParaRPr>
          </a:p>
        </p:txBody>
      </p:sp>
      <p:sp>
        <p:nvSpPr>
          <p:cNvPr id="4" name="Text Placeholder 3">
            <a:extLst>
              <a:ext uri="{FF2B5EF4-FFF2-40B4-BE49-F238E27FC236}">
                <a16:creationId xmlns:a16="http://schemas.microsoft.com/office/drawing/2014/main" id="{83712F80-C3F9-258C-1BEC-879CBF9B05A8}"/>
              </a:ext>
            </a:extLst>
          </p:cNvPr>
          <p:cNvSpPr>
            <a:spLocks noGrp="1"/>
          </p:cNvSpPr>
          <p:nvPr>
            <p:ph type="body" sz="half" idx="2"/>
          </p:nvPr>
        </p:nvSpPr>
        <p:spPr>
          <a:xfrm>
            <a:off x="567840" y="2867453"/>
            <a:ext cx="3401063" cy="2895599"/>
          </a:xfrm>
        </p:spPr>
        <p:txBody>
          <a:bodyPr>
            <a:noAutofit/>
          </a:bodyPr>
          <a:lstStyle/>
          <a:p>
            <a:r>
              <a:rPr lang="en-US" sz="1800" dirty="0"/>
              <a:t>this graph tell that what people say about this statement that Convenient Payment methods</a:t>
            </a:r>
          </a:p>
          <a:p>
            <a:pPr marL="285750" indent="-285750">
              <a:buFont typeface="Arial" panose="020B0604020202020204" pitchFamily="34" charset="0"/>
              <a:buChar char="•"/>
            </a:pPr>
            <a:r>
              <a:rPr lang="en-US" sz="1800" dirty="0"/>
              <a:t>most of them strongly agree around 158 of them</a:t>
            </a:r>
          </a:p>
          <a:p>
            <a:pPr marL="285750" indent="-285750">
              <a:buFont typeface="Arial" panose="020B0604020202020204" pitchFamily="34" charset="0"/>
              <a:buChar char="•"/>
            </a:pPr>
            <a:r>
              <a:rPr lang="en-US" sz="1800" dirty="0"/>
              <a:t>then most of them agree around 79 of them</a:t>
            </a:r>
          </a:p>
          <a:p>
            <a:pPr marL="285750" indent="-285750">
              <a:buFont typeface="Arial" panose="020B0604020202020204" pitchFamily="34" charset="0"/>
              <a:buChar char="•"/>
            </a:pPr>
            <a:r>
              <a:rPr lang="en-US" sz="1800" dirty="0"/>
              <a:t>then last one disagree around 29 of them</a:t>
            </a:r>
            <a:endParaRPr lang="en-IN" sz="1800" dirty="0"/>
          </a:p>
        </p:txBody>
      </p:sp>
      <p:pic>
        <p:nvPicPr>
          <p:cNvPr id="24578" name="Picture 2">
            <a:extLst>
              <a:ext uri="{FF2B5EF4-FFF2-40B4-BE49-F238E27FC236}">
                <a16:creationId xmlns:a16="http://schemas.microsoft.com/office/drawing/2014/main" id="{1F7E8B80-F72B-7F4D-7748-0EF3F75D66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1638" y="2436068"/>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907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9763A-F076-8CDA-B30A-15D0325349F2}"/>
              </a:ext>
            </a:extLst>
          </p:cNvPr>
          <p:cNvSpPr>
            <a:spLocks noGrp="1"/>
          </p:cNvSpPr>
          <p:nvPr>
            <p:ph type="title"/>
          </p:nvPr>
        </p:nvSpPr>
        <p:spPr>
          <a:xfrm>
            <a:off x="331994" y="476250"/>
            <a:ext cx="4011406" cy="1447800"/>
          </a:xfrm>
        </p:spPr>
        <p:txBody>
          <a:bodyPr/>
          <a:lstStyle/>
          <a:p>
            <a:r>
              <a:rPr lang="en-US" dirty="0">
                <a:solidFill>
                  <a:schemeClr val="accent1"/>
                </a:solidFill>
              </a:rPr>
              <a:t>Column-26 Trust that the online retail store will fulfill its part of the transaction at the stipulated time</a:t>
            </a:r>
            <a:endParaRPr lang="en-IN" dirty="0">
              <a:solidFill>
                <a:schemeClr val="accent1"/>
              </a:solidFill>
            </a:endParaRPr>
          </a:p>
        </p:txBody>
      </p:sp>
      <p:sp>
        <p:nvSpPr>
          <p:cNvPr id="4" name="Text Placeholder 3">
            <a:extLst>
              <a:ext uri="{FF2B5EF4-FFF2-40B4-BE49-F238E27FC236}">
                <a16:creationId xmlns:a16="http://schemas.microsoft.com/office/drawing/2014/main" id="{CBC84106-CE4A-17DF-AAC3-C7E7FD53E39C}"/>
              </a:ext>
            </a:extLst>
          </p:cNvPr>
          <p:cNvSpPr>
            <a:spLocks noGrp="1"/>
          </p:cNvSpPr>
          <p:nvPr>
            <p:ph type="body" sz="half" idx="2"/>
          </p:nvPr>
        </p:nvSpPr>
        <p:spPr>
          <a:xfrm>
            <a:off x="331994" y="2386330"/>
            <a:ext cx="3401063" cy="2895599"/>
          </a:xfrm>
        </p:spPr>
        <p:txBody>
          <a:bodyPr>
            <a:noAutofit/>
          </a:bodyPr>
          <a:lstStyle/>
          <a:p>
            <a:r>
              <a:rPr lang="en-US" sz="1600" dirty="0"/>
              <a:t>this graph tell that what people say about this statement that Trust that the online retail store will fulfill its part of the transaction at the stipulated time</a:t>
            </a:r>
          </a:p>
          <a:p>
            <a:pPr marL="285750" indent="-285750">
              <a:buFont typeface="Arial" panose="020B0604020202020204" pitchFamily="34" charset="0"/>
              <a:buChar char="•"/>
            </a:pPr>
            <a:r>
              <a:rPr lang="en-US" sz="1600" dirty="0"/>
              <a:t>most of them strongly agree around 139 of them</a:t>
            </a:r>
          </a:p>
          <a:p>
            <a:pPr marL="285750" indent="-285750">
              <a:buFont typeface="Arial" panose="020B0604020202020204" pitchFamily="34" charset="0"/>
              <a:buChar char="•"/>
            </a:pPr>
            <a:r>
              <a:rPr lang="en-US" sz="1600" dirty="0"/>
              <a:t>then most of them agree around 84 of them</a:t>
            </a:r>
          </a:p>
          <a:p>
            <a:pPr marL="285750" indent="-285750">
              <a:buFont typeface="Arial" panose="020B0604020202020204" pitchFamily="34" charset="0"/>
              <a:buChar char="•"/>
            </a:pPr>
            <a:r>
              <a:rPr lang="en-US" sz="1600" dirty="0"/>
              <a:t>then few of them disagree around 28 of them</a:t>
            </a:r>
          </a:p>
          <a:p>
            <a:pPr marL="285750" indent="-285750">
              <a:buFont typeface="Arial" panose="020B0604020202020204" pitchFamily="34" charset="0"/>
              <a:buChar char="•"/>
            </a:pPr>
            <a:r>
              <a:rPr lang="en-US" sz="1600" dirty="0"/>
              <a:t>then last one indifferent around 15 of them</a:t>
            </a:r>
            <a:endParaRPr lang="en-IN" sz="1600" dirty="0"/>
          </a:p>
        </p:txBody>
      </p:sp>
      <p:pic>
        <p:nvPicPr>
          <p:cNvPr id="25602" name="Picture 2">
            <a:extLst>
              <a:ext uri="{FF2B5EF4-FFF2-40B4-BE49-F238E27FC236}">
                <a16:creationId xmlns:a16="http://schemas.microsoft.com/office/drawing/2014/main" id="{241FBE17-33A6-FD13-1BCB-6AED9029F0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7607" y="2172969"/>
            <a:ext cx="5934393" cy="385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79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8C1E-4B05-6D17-2AC3-8429472327E6}"/>
              </a:ext>
            </a:extLst>
          </p:cNvPr>
          <p:cNvSpPr>
            <a:spLocks noGrp="1"/>
          </p:cNvSpPr>
          <p:nvPr>
            <p:ph type="title"/>
          </p:nvPr>
        </p:nvSpPr>
        <p:spPr>
          <a:xfrm>
            <a:off x="229124" y="270510"/>
            <a:ext cx="5040106" cy="1447800"/>
          </a:xfrm>
        </p:spPr>
        <p:txBody>
          <a:bodyPr/>
          <a:lstStyle/>
          <a:p>
            <a:r>
              <a:rPr lang="en-US" dirty="0">
                <a:solidFill>
                  <a:schemeClr val="accent1"/>
                </a:solidFill>
              </a:rPr>
              <a:t>Column-27 Empathy (readiness to assist with queries) towards the customers</a:t>
            </a:r>
            <a:endParaRPr lang="en-IN" dirty="0">
              <a:solidFill>
                <a:schemeClr val="accent1"/>
              </a:solidFill>
            </a:endParaRPr>
          </a:p>
        </p:txBody>
      </p:sp>
      <p:sp>
        <p:nvSpPr>
          <p:cNvPr id="4" name="Text Placeholder 3">
            <a:extLst>
              <a:ext uri="{FF2B5EF4-FFF2-40B4-BE49-F238E27FC236}">
                <a16:creationId xmlns:a16="http://schemas.microsoft.com/office/drawing/2014/main" id="{8B19BAA7-99A6-F61A-42EB-7A9DAD99C284}"/>
              </a:ext>
            </a:extLst>
          </p:cNvPr>
          <p:cNvSpPr>
            <a:spLocks noGrp="1"/>
          </p:cNvSpPr>
          <p:nvPr>
            <p:ph type="body" sz="half" idx="2"/>
          </p:nvPr>
        </p:nvSpPr>
        <p:spPr>
          <a:xfrm>
            <a:off x="377714" y="2244092"/>
            <a:ext cx="3401063" cy="2895599"/>
          </a:xfrm>
        </p:spPr>
        <p:txBody>
          <a:bodyPr>
            <a:noAutofit/>
          </a:bodyPr>
          <a:lstStyle/>
          <a:p>
            <a:r>
              <a:rPr lang="en-US" sz="1600" dirty="0"/>
              <a:t>this graph tell that what people say about this statement that Empathy (readiness to assist with queries) towards the customers</a:t>
            </a:r>
          </a:p>
          <a:p>
            <a:pPr marL="285750" indent="-285750">
              <a:buFont typeface="Arial" panose="020B0604020202020204" pitchFamily="34" charset="0"/>
              <a:buChar char="•"/>
            </a:pPr>
            <a:r>
              <a:rPr lang="en-US" sz="1600" dirty="0"/>
              <a:t>most of them strongly agree around 193 of them</a:t>
            </a:r>
          </a:p>
          <a:p>
            <a:pPr marL="285750" indent="-285750">
              <a:buFont typeface="Arial" panose="020B0604020202020204" pitchFamily="34" charset="0"/>
              <a:buChar char="•"/>
            </a:pPr>
            <a:r>
              <a:rPr lang="en-US" sz="1600" dirty="0"/>
              <a:t>then most of them agree around 39 of them</a:t>
            </a:r>
          </a:p>
          <a:p>
            <a:pPr marL="285750" indent="-285750">
              <a:buFont typeface="Arial" panose="020B0604020202020204" pitchFamily="34" charset="0"/>
              <a:buChar char="•"/>
            </a:pPr>
            <a:r>
              <a:rPr lang="en-US" sz="1600" dirty="0"/>
              <a:t>then few of them indifferent around 20 of them</a:t>
            </a:r>
          </a:p>
          <a:p>
            <a:pPr marL="285750" indent="-285750">
              <a:buFont typeface="Arial" panose="020B0604020202020204" pitchFamily="34" charset="0"/>
              <a:buChar char="•"/>
            </a:pPr>
            <a:r>
              <a:rPr lang="en-US" sz="1600" dirty="0"/>
              <a:t>then last one disagree around 15 of them</a:t>
            </a:r>
            <a:endParaRPr lang="en-IN" sz="1600" dirty="0"/>
          </a:p>
        </p:txBody>
      </p:sp>
      <p:pic>
        <p:nvPicPr>
          <p:cNvPr id="26626" name="Picture 2">
            <a:extLst>
              <a:ext uri="{FF2B5EF4-FFF2-40B4-BE49-F238E27FC236}">
                <a16:creationId xmlns:a16="http://schemas.microsoft.com/office/drawing/2014/main" id="{4CD244B1-9642-96C5-D465-B3A6C3DFEF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7802" y="2378918"/>
            <a:ext cx="5015873"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19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D421D-4DF4-C173-7D79-F4F10022AA68}"/>
              </a:ext>
            </a:extLst>
          </p:cNvPr>
          <p:cNvSpPr>
            <a:spLocks noGrp="1"/>
          </p:cNvSpPr>
          <p:nvPr>
            <p:ph type="title"/>
          </p:nvPr>
        </p:nvSpPr>
        <p:spPr>
          <a:xfrm>
            <a:off x="309134" y="441960"/>
            <a:ext cx="3401064" cy="1447800"/>
          </a:xfrm>
        </p:spPr>
        <p:txBody>
          <a:bodyPr/>
          <a:lstStyle/>
          <a:p>
            <a:r>
              <a:rPr lang="en-US" dirty="0">
                <a:solidFill>
                  <a:schemeClr val="accent1"/>
                </a:solidFill>
              </a:rPr>
              <a:t>Column-28  Being able to guarantee the privacy of the customer</a:t>
            </a:r>
            <a:endParaRPr lang="en-IN" dirty="0">
              <a:solidFill>
                <a:schemeClr val="accent1"/>
              </a:solidFill>
            </a:endParaRPr>
          </a:p>
        </p:txBody>
      </p:sp>
      <p:sp>
        <p:nvSpPr>
          <p:cNvPr id="4" name="Text Placeholder 3">
            <a:extLst>
              <a:ext uri="{FF2B5EF4-FFF2-40B4-BE49-F238E27FC236}">
                <a16:creationId xmlns:a16="http://schemas.microsoft.com/office/drawing/2014/main" id="{11663A7F-0D8C-4074-91E5-75E72087D89B}"/>
              </a:ext>
            </a:extLst>
          </p:cNvPr>
          <p:cNvSpPr>
            <a:spLocks noGrp="1"/>
          </p:cNvSpPr>
          <p:nvPr>
            <p:ph type="body" sz="half" idx="2"/>
          </p:nvPr>
        </p:nvSpPr>
        <p:spPr>
          <a:xfrm>
            <a:off x="309134" y="2264618"/>
            <a:ext cx="3401063" cy="2895599"/>
          </a:xfrm>
        </p:spPr>
        <p:txBody>
          <a:bodyPr>
            <a:noAutofit/>
          </a:bodyPr>
          <a:lstStyle/>
          <a:p>
            <a:r>
              <a:rPr lang="en-US" sz="1800" dirty="0"/>
              <a:t>this graph tell that what people say about this statement that Being able to guarantee the privacy of the customer</a:t>
            </a:r>
          </a:p>
          <a:p>
            <a:pPr marL="285750" indent="-285750">
              <a:buFont typeface="Arial" panose="020B0604020202020204" pitchFamily="34" charset="0"/>
              <a:buChar char="•"/>
            </a:pPr>
            <a:r>
              <a:rPr lang="en-US" sz="1800" dirty="0"/>
              <a:t>most of them strongly agree around 185 of them</a:t>
            </a:r>
          </a:p>
          <a:p>
            <a:pPr marL="285750" indent="-285750">
              <a:buFont typeface="Arial" panose="020B0604020202020204" pitchFamily="34" charset="0"/>
              <a:buChar char="•"/>
            </a:pPr>
            <a:r>
              <a:rPr lang="en-US" sz="1800" dirty="0"/>
              <a:t>then most of them agree around 58 of them</a:t>
            </a:r>
          </a:p>
          <a:p>
            <a:pPr marL="285750" indent="-285750">
              <a:buFont typeface="Arial" panose="020B0604020202020204" pitchFamily="34" charset="0"/>
              <a:buChar char="•"/>
            </a:pPr>
            <a:r>
              <a:rPr lang="en-US" sz="1800" dirty="0"/>
              <a:t>then few of them indifferent around 34 of them</a:t>
            </a:r>
            <a:endParaRPr lang="en-IN" sz="1800" dirty="0"/>
          </a:p>
        </p:txBody>
      </p:sp>
      <p:pic>
        <p:nvPicPr>
          <p:cNvPr id="27650" name="Picture 2">
            <a:extLst>
              <a:ext uri="{FF2B5EF4-FFF2-40B4-BE49-F238E27FC236}">
                <a16:creationId xmlns:a16="http://schemas.microsoft.com/office/drawing/2014/main" id="{9FBE78C9-F953-7350-3DFC-016377F15A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0198" y="2264618"/>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61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638F-4F96-3B8F-EEF3-CF39A568AA54}"/>
              </a:ext>
            </a:extLst>
          </p:cNvPr>
          <p:cNvSpPr>
            <a:spLocks noGrp="1"/>
          </p:cNvSpPr>
          <p:nvPr>
            <p:ph type="title"/>
          </p:nvPr>
        </p:nvSpPr>
        <p:spPr>
          <a:xfrm>
            <a:off x="316011" y="739140"/>
            <a:ext cx="4240006" cy="1447800"/>
          </a:xfrm>
        </p:spPr>
        <p:txBody>
          <a:bodyPr/>
          <a:lstStyle/>
          <a:p>
            <a:r>
              <a:rPr lang="en-US" dirty="0">
                <a:solidFill>
                  <a:schemeClr val="accent1"/>
                </a:solidFill>
              </a:rPr>
              <a:t>Column-29 Responsiveness, availability of several communication channels (email, online rep, twitter, phone etc.)</a:t>
            </a:r>
            <a:endParaRPr lang="en-IN" dirty="0">
              <a:solidFill>
                <a:schemeClr val="accent1"/>
              </a:solidFill>
            </a:endParaRPr>
          </a:p>
        </p:txBody>
      </p:sp>
      <p:sp>
        <p:nvSpPr>
          <p:cNvPr id="4" name="Text Placeholder 3">
            <a:extLst>
              <a:ext uri="{FF2B5EF4-FFF2-40B4-BE49-F238E27FC236}">
                <a16:creationId xmlns:a16="http://schemas.microsoft.com/office/drawing/2014/main" id="{6604507A-009C-5413-5A7B-476F164225DC}"/>
              </a:ext>
            </a:extLst>
          </p:cNvPr>
          <p:cNvSpPr>
            <a:spLocks noGrp="1"/>
          </p:cNvSpPr>
          <p:nvPr>
            <p:ph type="body" sz="half" idx="2"/>
          </p:nvPr>
        </p:nvSpPr>
        <p:spPr>
          <a:xfrm>
            <a:off x="316011" y="2285999"/>
            <a:ext cx="3401063" cy="2895599"/>
          </a:xfrm>
        </p:spPr>
        <p:txBody>
          <a:bodyPr>
            <a:noAutofit/>
          </a:bodyPr>
          <a:lstStyle/>
          <a:p>
            <a:r>
              <a:rPr lang="en-US" sz="1600" dirty="0"/>
              <a:t>this graph tell that what people say about this statement that Responsiveness, availability of several communication channels (email, online rep, twitter, phone etc.)</a:t>
            </a:r>
          </a:p>
          <a:p>
            <a:pPr marL="285750" indent="-285750">
              <a:buFont typeface="Arial" panose="020B0604020202020204" pitchFamily="34" charset="0"/>
              <a:buChar char="•"/>
            </a:pPr>
            <a:r>
              <a:rPr lang="en-US" sz="1600" dirty="0"/>
              <a:t>most of them strongly agree around 150 of them</a:t>
            </a:r>
          </a:p>
          <a:p>
            <a:pPr marL="285750" indent="-285750">
              <a:buFont typeface="Arial" panose="020B0604020202020204" pitchFamily="34" charset="0"/>
              <a:buChar char="•"/>
            </a:pPr>
            <a:r>
              <a:rPr lang="en-US" sz="1600" dirty="0"/>
              <a:t>then most of them agree around 94 of them</a:t>
            </a:r>
          </a:p>
          <a:p>
            <a:pPr marL="285750" indent="-285750">
              <a:buFont typeface="Arial" panose="020B0604020202020204" pitchFamily="34" charset="0"/>
              <a:buChar char="•"/>
            </a:pPr>
            <a:r>
              <a:rPr lang="en-US" sz="1600" dirty="0"/>
              <a:t>then few of them indifferent around 16 of them</a:t>
            </a:r>
          </a:p>
          <a:p>
            <a:pPr marL="285750" indent="-285750">
              <a:buFont typeface="Arial" panose="020B0604020202020204" pitchFamily="34" charset="0"/>
              <a:buChar char="•"/>
            </a:pPr>
            <a:r>
              <a:rPr lang="en-US" sz="1600" dirty="0"/>
              <a:t>then last one is strongly disagree around 9 of them</a:t>
            </a:r>
            <a:endParaRPr lang="en-IN" sz="1600" dirty="0"/>
          </a:p>
        </p:txBody>
      </p:sp>
      <p:pic>
        <p:nvPicPr>
          <p:cNvPr id="28674" name="Picture 2">
            <a:extLst>
              <a:ext uri="{FF2B5EF4-FFF2-40B4-BE49-F238E27FC236}">
                <a16:creationId xmlns:a16="http://schemas.microsoft.com/office/drawing/2014/main" id="{222977D5-5705-E4E1-B2A4-51C7E14E34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86350" y="1680210"/>
            <a:ext cx="6963093"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2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67D5-2C6B-D4E5-2424-A092F3D7BB53}"/>
              </a:ext>
            </a:extLst>
          </p:cNvPr>
          <p:cNvSpPr>
            <a:spLocks noGrp="1"/>
          </p:cNvSpPr>
          <p:nvPr>
            <p:ph type="title"/>
          </p:nvPr>
        </p:nvSpPr>
        <p:spPr>
          <a:xfrm>
            <a:off x="286274" y="259080"/>
            <a:ext cx="4514326" cy="1447800"/>
          </a:xfrm>
        </p:spPr>
        <p:txBody>
          <a:bodyPr/>
          <a:lstStyle/>
          <a:p>
            <a:r>
              <a:rPr lang="en-US" dirty="0">
                <a:solidFill>
                  <a:schemeClr val="accent1"/>
                </a:solidFill>
              </a:rPr>
              <a:t>Column-30 Online shopping gives monetary benefit and discounts</a:t>
            </a:r>
            <a:endParaRPr lang="en-IN" dirty="0">
              <a:solidFill>
                <a:schemeClr val="accent1"/>
              </a:solidFill>
            </a:endParaRPr>
          </a:p>
        </p:txBody>
      </p:sp>
      <p:sp>
        <p:nvSpPr>
          <p:cNvPr id="4" name="Text Placeholder 3">
            <a:extLst>
              <a:ext uri="{FF2B5EF4-FFF2-40B4-BE49-F238E27FC236}">
                <a16:creationId xmlns:a16="http://schemas.microsoft.com/office/drawing/2014/main" id="{CBAE72C2-5B4C-AA1A-8AF9-984DD6A9A0A3}"/>
              </a:ext>
            </a:extLst>
          </p:cNvPr>
          <p:cNvSpPr>
            <a:spLocks noGrp="1"/>
          </p:cNvSpPr>
          <p:nvPr>
            <p:ph type="body" sz="half" idx="2"/>
          </p:nvPr>
        </p:nvSpPr>
        <p:spPr>
          <a:xfrm>
            <a:off x="286274" y="2070308"/>
            <a:ext cx="3401063" cy="2895599"/>
          </a:xfrm>
        </p:spPr>
        <p:txBody>
          <a:bodyPr>
            <a:noAutofit/>
          </a:bodyPr>
          <a:lstStyle/>
          <a:p>
            <a:r>
              <a:rPr lang="en-US" sz="1600" dirty="0"/>
              <a:t>this graph tell that what people say about this statement that Online shopping gives monetary benefit and discounts</a:t>
            </a:r>
          </a:p>
          <a:p>
            <a:pPr marL="285750" indent="-285750">
              <a:buFont typeface="Arial" panose="020B0604020202020204" pitchFamily="34" charset="0"/>
              <a:buChar char="•"/>
            </a:pPr>
            <a:r>
              <a:rPr lang="en-US" sz="1600" dirty="0"/>
              <a:t>most of them strongly agree around 107 of them</a:t>
            </a:r>
          </a:p>
          <a:p>
            <a:pPr marL="285750" indent="-285750">
              <a:buFont typeface="Arial" panose="020B0604020202020204" pitchFamily="34" charset="0"/>
              <a:buChar char="•"/>
            </a:pPr>
            <a:r>
              <a:rPr lang="en-US" sz="1600" dirty="0"/>
              <a:t>then most of them agree around 87 of them</a:t>
            </a:r>
          </a:p>
          <a:p>
            <a:pPr marL="285750" indent="-285750">
              <a:buFont typeface="Arial" panose="020B0604020202020204" pitchFamily="34" charset="0"/>
              <a:buChar char="•"/>
            </a:pPr>
            <a:r>
              <a:rPr lang="en-US" sz="1600" dirty="0"/>
              <a:t>then few of them indifferent around 49 of them</a:t>
            </a:r>
          </a:p>
          <a:p>
            <a:pPr marL="285750" indent="-285750">
              <a:buFont typeface="Arial" panose="020B0604020202020204" pitchFamily="34" charset="0"/>
              <a:buChar char="•"/>
            </a:pPr>
            <a:r>
              <a:rPr lang="en-US" sz="1600" dirty="0"/>
              <a:t>then strongly disagree one around 17 of them</a:t>
            </a:r>
          </a:p>
          <a:p>
            <a:pPr marL="285750" indent="-285750">
              <a:buFont typeface="Arial" panose="020B0604020202020204" pitchFamily="34" charset="0"/>
              <a:buChar char="•"/>
            </a:pPr>
            <a:r>
              <a:rPr lang="en-US" sz="1600" dirty="0"/>
              <a:t>last is disagree around 12 of them</a:t>
            </a:r>
            <a:endParaRPr lang="en-IN" sz="1600" dirty="0"/>
          </a:p>
        </p:txBody>
      </p:sp>
      <p:pic>
        <p:nvPicPr>
          <p:cNvPr id="29698" name="Picture 2">
            <a:extLst>
              <a:ext uri="{FF2B5EF4-FFF2-40B4-BE49-F238E27FC236}">
                <a16:creationId xmlns:a16="http://schemas.microsoft.com/office/drawing/2014/main" id="{C97A9462-6B1F-5EB7-53A0-E41240DA6E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51447" y="2501693"/>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638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7DB1-5782-3452-3D5D-21EC1025D5CB}"/>
              </a:ext>
            </a:extLst>
          </p:cNvPr>
          <p:cNvSpPr>
            <a:spLocks noGrp="1"/>
          </p:cNvSpPr>
          <p:nvPr>
            <p:ph type="title"/>
          </p:nvPr>
        </p:nvSpPr>
        <p:spPr>
          <a:xfrm>
            <a:off x="274844" y="316230"/>
            <a:ext cx="4822936" cy="1447800"/>
          </a:xfrm>
        </p:spPr>
        <p:txBody>
          <a:bodyPr/>
          <a:lstStyle/>
          <a:p>
            <a:r>
              <a:rPr lang="en-US" dirty="0">
                <a:solidFill>
                  <a:schemeClr val="accent1"/>
                </a:solidFill>
              </a:rPr>
              <a:t>Column-31 Enjoyment is derived from shopping online</a:t>
            </a:r>
            <a:endParaRPr lang="en-IN" dirty="0">
              <a:solidFill>
                <a:schemeClr val="accent1"/>
              </a:solidFill>
            </a:endParaRPr>
          </a:p>
        </p:txBody>
      </p:sp>
      <p:sp>
        <p:nvSpPr>
          <p:cNvPr id="4" name="Text Placeholder 3">
            <a:extLst>
              <a:ext uri="{FF2B5EF4-FFF2-40B4-BE49-F238E27FC236}">
                <a16:creationId xmlns:a16="http://schemas.microsoft.com/office/drawing/2014/main" id="{1F1BC4AC-CD81-7BD6-CF58-2FB4F58F259E}"/>
              </a:ext>
            </a:extLst>
          </p:cNvPr>
          <p:cNvSpPr>
            <a:spLocks noGrp="1"/>
          </p:cNvSpPr>
          <p:nvPr>
            <p:ph type="body" sz="half" idx="2"/>
          </p:nvPr>
        </p:nvSpPr>
        <p:spPr>
          <a:xfrm>
            <a:off x="446295" y="2844593"/>
            <a:ext cx="3401063" cy="2895599"/>
          </a:xfrm>
        </p:spPr>
        <p:txBody>
          <a:bodyPr>
            <a:noAutofit/>
          </a:bodyPr>
          <a:lstStyle/>
          <a:p>
            <a:r>
              <a:rPr lang="en-US" dirty="0"/>
              <a:t>this graph tell that what people say about this statement that Enjoyment is derived from shopping online</a:t>
            </a:r>
          </a:p>
          <a:p>
            <a:pPr marL="285750" indent="-285750">
              <a:buFont typeface="Arial" panose="020B0604020202020204" pitchFamily="34" charset="0"/>
              <a:buChar char="•"/>
            </a:pPr>
            <a:r>
              <a:rPr lang="en-US" dirty="0"/>
              <a:t>most of them strongly agree around 87 of them</a:t>
            </a:r>
          </a:p>
          <a:p>
            <a:pPr marL="285750" indent="-285750">
              <a:buFont typeface="Arial" panose="020B0604020202020204" pitchFamily="34" charset="0"/>
              <a:buChar char="•"/>
            </a:pPr>
            <a:r>
              <a:rPr lang="en-US" dirty="0"/>
              <a:t>then most of them indifferent around 77 of them</a:t>
            </a:r>
          </a:p>
          <a:p>
            <a:pPr marL="285750" indent="-285750">
              <a:buFont typeface="Arial" panose="020B0604020202020204" pitchFamily="34" charset="0"/>
              <a:buChar char="•"/>
            </a:pPr>
            <a:r>
              <a:rPr lang="en-US" dirty="0"/>
              <a:t>then few of them agree around 58 of them</a:t>
            </a:r>
          </a:p>
          <a:p>
            <a:pPr marL="285750" indent="-285750">
              <a:buFont typeface="Arial" panose="020B0604020202020204" pitchFamily="34" charset="0"/>
              <a:buChar char="•"/>
            </a:pPr>
            <a:r>
              <a:rPr lang="en-US" dirty="0"/>
              <a:t>then disagree around 18 of them</a:t>
            </a:r>
          </a:p>
          <a:p>
            <a:pPr marL="285750" indent="-285750">
              <a:buFont typeface="Arial" panose="020B0604020202020204" pitchFamily="34" charset="0"/>
              <a:buChar char="•"/>
            </a:pPr>
            <a:r>
              <a:rPr lang="en-US" dirty="0"/>
              <a:t>then last one strongly disagree 28 of them</a:t>
            </a:r>
            <a:endParaRPr lang="en-IN" dirty="0"/>
          </a:p>
        </p:txBody>
      </p:sp>
      <p:pic>
        <p:nvPicPr>
          <p:cNvPr id="30722" name="Picture 2">
            <a:extLst>
              <a:ext uri="{FF2B5EF4-FFF2-40B4-BE49-F238E27FC236}">
                <a16:creationId xmlns:a16="http://schemas.microsoft.com/office/drawing/2014/main" id="{A590F88C-C6DC-D496-E1FB-1C8C242B4C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23182" y="2390348"/>
            <a:ext cx="4850793"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79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EBCB-E34C-FFBB-5B36-A40DB0E1B51D}"/>
              </a:ext>
            </a:extLst>
          </p:cNvPr>
          <p:cNvSpPr>
            <a:spLocks noGrp="1"/>
          </p:cNvSpPr>
          <p:nvPr>
            <p:ph type="title"/>
          </p:nvPr>
        </p:nvSpPr>
        <p:spPr>
          <a:xfrm>
            <a:off x="286274" y="304800"/>
            <a:ext cx="4662916" cy="1447800"/>
          </a:xfrm>
        </p:spPr>
        <p:txBody>
          <a:bodyPr/>
          <a:lstStyle/>
          <a:p>
            <a:r>
              <a:rPr lang="en-US" dirty="0">
                <a:solidFill>
                  <a:schemeClr val="accent1"/>
                </a:solidFill>
              </a:rPr>
              <a:t>Column-32Shopping online is convenient and flexible</a:t>
            </a:r>
            <a:endParaRPr lang="en-IN" dirty="0">
              <a:solidFill>
                <a:schemeClr val="accent1"/>
              </a:solidFill>
            </a:endParaRPr>
          </a:p>
        </p:txBody>
      </p:sp>
      <p:sp>
        <p:nvSpPr>
          <p:cNvPr id="4" name="Text Placeholder 3">
            <a:extLst>
              <a:ext uri="{FF2B5EF4-FFF2-40B4-BE49-F238E27FC236}">
                <a16:creationId xmlns:a16="http://schemas.microsoft.com/office/drawing/2014/main" id="{80C58370-C52A-EE2F-0B32-FEB909055D80}"/>
              </a:ext>
            </a:extLst>
          </p:cNvPr>
          <p:cNvSpPr>
            <a:spLocks noGrp="1"/>
          </p:cNvSpPr>
          <p:nvPr>
            <p:ph type="body" sz="half" idx="2"/>
          </p:nvPr>
        </p:nvSpPr>
        <p:spPr>
          <a:xfrm>
            <a:off x="286275" y="2070308"/>
            <a:ext cx="3401063" cy="2895599"/>
          </a:xfrm>
        </p:spPr>
        <p:txBody>
          <a:bodyPr>
            <a:noAutofit/>
          </a:bodyPr>
          <a:lstStyle/>
          <a:p>
            <a:r>
              <a:rPr lang="en-US" sz="1800" dirty="0"/>
              <a:t>this graph tell that what people say about this statement that Shopping online is convenient and flexible</a:t>
            </a:r>
          </a:p>
          <a:p>
            <a:pPr marL="285750" indent="-285750">
              <a:buFont typeface="Arial" panose="020B0604020202020204" pitchFamily="34" charset="0"/>
              <a:buChar char="•"/>
            </a:pPr>
            <a:r>
              <a:rPr lang="en-US" sz="1800" dirty="0"/>
              <a:t>most of them strongly agree around 144 of them</a:t>
            </a:r>
          </a:p>
          <a:p>
            <a:pPr marL="285750" indent="-285750">
              <a:buFont typeface="Arial" panose="020B0604020202020204" pitchFamily="34" charset="0"/>
              <a:buChar char="•"/>
            </a:pPr>
            <a:r>
              <a:rPr lang="en-US" sz="1800" dirty="0"/>
              <a:t>then most of them agree around 80 of them</a:t>
            </a:r>
          </a:p>
          <a:p>
            <a:pPr marL="285750" indent="-285750">
              <a:buFont typeface="Arial" panose="020B0604020202020204" pitchFamily="34" charset="0"/>
              <a:buChar char="•"/>
            </a:pPr>
            <a:r>
              <a:rPr lang="en-US" sz="1800" dirty="0"/>
              <a:t>then few of them indifferent around 38 of them</a:t>
            </a:r>
          </a:p>
          <a:p>
            <a:pPr marL="285750" indent="-285750">
              <a:buFont typeface="Arial" panose="020B0604020202020204" pitchFamily="34" charset="0"/>
              <a:buChar char="•"/>
            </a:pPr>
            <a:r>
              <a:rPr lang="en-US" sz="1800" dirty="0"/>
              <a:t>then last one disagree around 16 of them</a:t>
            </a:r>
            <a:endParaRPr lang="en-IN" sz="1800" dirty="0"/>
          </a:p>
        </p:txBody>
      </p:sp>
      <p:pic>
        <p:nvPicPr>
          <p:cNvPr id="31746" name="Picture 2">
            <a:extLst>
              <a:ext uri="{FF2B5EF4-FFF2-40B4-BE49-F238E27FC236}">
                <a16:creationId xmlns:a16="http://schemas.microsoft.com/office/drawing/2014/main" id="{D739E9C2-1EBC-8310-A40B-496C3C0731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07338" y="2070308"/>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43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9658-C5D1-FEF8-B504-FAADF4731274}"/>
              </a:ext>
            </a:extLst>
          </p:cNvPr>
          <p:cNvSpPr>
            <a:spLocks noGrp="1"/>
          </p:cNvSpPr>
          <p:nvPr>
            <p:ph type="title"/>
          </p:nvPr>
        </p:nvSpPr>
        <p:spPr/>
        <p:txBody>
          <a:bodyPr/>
          <a:lstStyle/>
          <a:p>
            <a:r>
              <a:rPr lang="en-US" dirty="0">
                <a:solidFill>
                  <a:schemeClr val="bg1"/>
                </a:solidFill>
                <a:effectLst>
                  <a:outerShdw blurRad="38100" dist="190500" dir="2700000" algn="tl">
                    <a:srgbClr val="000000">
                      <a:alpha val="43137"/>
                    </a:srgbClr>
                  </a:outerShdw>
                </a:effectLst>
              </a:rPr>
              <a:t>How to do EDA</a:t>
            </a:r>
            <a:endParaRPr lang="en-IN" dirty="0">
              <a:solidFill>
                <a:schemeClr val="bg1"/>
              </a:solidFill>
              <a:effectLst>
                <a:outerShdw blurRad="38100" dist="1905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A5A9A48-2914-87CB-7B55-1481D9F53DC9}"/>
              </a:ext>
            </a:extLst>
          </p:cNvPr>
          <p:cNvSpPr>
            <a:spLocks noGrp="1"/>
          </p:cNvSpPr>
          <p:nvPr>
            <p:ph idx="1"/>
          </p:nvPr>
        </p:nvSpPr>
        <p:spPr>
          <a:xfrm>
            <a:off x="451802" y="2044626"/>
            <a:ext cx="8946541" cy="4195481"/>
          </a:xfrm>
        </p:spPr>
        <p:txBody>
          <a:bodyPr>
            <a:normAutofit fontScale="92500" lnSpcReduction="10000"/>
          </a:bodyPr>
          <a:lstStyle/>
          <a:p>
            <a:pPr marL="36900" indent="0">
              <a:buNone/>
            </a:pPr>
            <a:r>
              <a:rPr lang="en-US" dirty="0"/>
              <a:t>These are certain steps that are to be performed in EDA:-</a:t>
            </a:r>
            <a:endParaRPr lang="en-US" b="0" i="0" dirty="0">
              <a:solidFill>
                <a:srgbClr val="BDC1C6"/>
              </a:solidFill>
              <a:effectLst/>
              <a:latin typeface="arial" panose="020B0604020202020204" pitchFamily="34" charset="0"/>
            </a:endParaRPr>
          </a:p>
          <a:p>
            <a:pPr algn="l">
              <a:buFont typeface="+mj-lt"/>
              <a:buAutoNum type="arabicPeriod"/>
            </a:pPr>
            <a:r>
              <a:rPr lang="en-US" dirty="0">
                <a:solidFill>
                  <a:srgbClr val="BDC1C6"/>
                </a:solidFill>
                <a:effectLst/>
                <a:latin typeface="arial" panose="020B0604020202020204" pitchFamily="34" charset="0"/>
              </a:rPr>
              <a:t>Downloading the dataset.</a:t>
            </a:r>
            <a:endParaRPr lang="en-US" b="0" i="0" dirty="0">
              <a:solidFill>
                <a:srgbClr val="BDC1C6"/>
              </a:solidFill>
              <a:effectLst/>
              <a:latin typeface="arial" panose="020B0604020202020204" pitchFamily="34" charset="0"/>
            </a:endParaRPr>
          </a:p>
          <a:p>
            <a:pPr algn="l">
              <a:buFont typeface="+mj-lt"/>
              <a:buAutoNum type="arabicPeriod"/>
            </a:pPr>
            <a:r>
              <a:rPr lang="en-US" b="0" i="0" dirty="0">
                <a:solidFill>
                  <a:srgbClr val="BDC1C6"/>
                </a:solidFill>
                <a:effectLst/>
                <a:latin typeface="arial" panose="020B0604020202020204" pitchFamily="34" charset="0"/>
              </a:rPr>
              <a:t>Observe your dataset.</a:t>
            </a:r>
          </a:p>
          <a:p>
            <a:pPr>
              <a:buFont typeface="+mj-lt"/>
              <a:buAutoNum type="arabicPeriod"/>
            </a:pPr>
            <a:r>
              <a:rPr lang="en-US" b="0" i="0" dirty="0">
                <a:solidFill>
                  <a:srgbClr val="BDC1C6"/>
                </a:solidFill>
                <a:effectLst/>
                <a:latin typeface="arial" panose="020B0604020202020204" pitchFamily="34" charset="0"/>
              </a:rPr>
              <a:t>Find any missing values or the null values.</a:t>
            </a:r>
          </a:p>
          <a:p>
            <a:pPr>
              <a:buFont typeface="+mj-lt"/>
              <a:buAutoNum type="arabicPeriod"/>
            </a:pPr>
            <a:r>
              <a:rPr lang="en-US" b="0" i="0" dirty="0">
                <a:solidFill>
                  <a:srgbClr val="BDC1C6"/>
                </a:solidFill>
                <a:effectLst/>
                <a:latin typeface="arial" panose="020B0604020202020204" pitchFamily="34" charset="0"/>
              </a:rPr>
              <a:t>Find the shape of your dataset.</a:t>
            </a:r>
          </a:p>
          <a:p>
            <a:pPr algn="l">
              <a:buFont typeface="+mj-lt"/>
              <a:buAutoNum type="arabicPeriod"/>
            </a:pPr>
            <a:r>
              <a:rPr lang="en-US" b="0" i="0" dirty="0">
                <a:solidFill>
                  <a:srgbClr val="BDC1C6"/>
                </a:solidFill>
                <a:effectLst/>
                <a:latin typeface="arial" panose="020B0604020202020204" pitchFamily="34" charset="0"/>
              </a:rPr>
              <a:t>Organizing a dataset.</a:t>
            </a:r>
          </a:p>
          <a:p>
            <a:pPr algn="l">
              <a:buFont typeface="+mj-lt"/>
              <a:buAutoNum type="arabicPeriod"/>
            </a:pPr>
            <a:r>
              <a:rPr lang="en-US" b="0" i="0" dirty="0">
                <a:solidFill>
                  <a:srgbClr val="BDC1C6"/>
                </a:solidFill>
                <a:effectLst/>
                <a:latin typeface="arial" panose="020B0604020202020204" pitchFamily="34" charset="0"/>
              </a:rPr>
              <a:t>Understanding variables.</a:t>
            </a:r>
          </a:p>
          <a:p>
            <a:pPr>
              <a:buFont typeface="+mj-lt"/>
              <a:buAutoNum type="arabicPeriod"/>
            </a:pPr>
            <a:r>
              <a:rPr lang="en-US" b="0" i="0" dirty="0">
                <a:solidFill>
                  <a:srgbClr val="BDC1C6"/>
                </a:solidFill>
                <a:effectLst/>
                <a:latin typeface="arial" panose="020B0604020202020204" pitchFamily="34" charset="0"/>
              </a:rPr>
              <a:t>Visual representation of the data for better understanding </a:t>
            </a:r>
            <a:r>
              <a:rPr lang="en-US" dirty="0">
                <a:solidFill>
                  <a:srgbClr val="BDC1C6"/>
                </a:solidFill>
                <a:effectLst/>
                <a:latin typeface="arial" panose="020B0604020202020204" pitchFamily="34" charset="0"/>
              </a:rPr>
              <a:t>using seaborn and matplotlib libraries.</a:t>
            </a:r>
          </a:p>
          <a:p>
            <a:pPr>
              <a:buFont typeface="+mj-lt"/>
              <a:buAutoNum type="arabicPeriod"/>
            </a:pPr>
            <a:r>
              <a:rPr lang="en-US" dirty="0">
                <a:solidFill>
                  <a:srgbClr val="BDC1C6"/>
                </a:solidFill>
                <a:effectLst/>
                <a:latin typeface="arial" panose="020B0604020202020204" pitchFamily="34" charset="0"/>
              </a:rPr>
              <a:t>Describing the data.</a:t>
            </a:r>
          </a:p>
          <a:p>
            <a:pPr>
              <a:buFont typeface="+mj-lt"/>
              <a:buAutoNum type="arabicPeriod"/>
            </a:pPr>
            <a:r>
              <a:rPr lang="en-US" b="0" i="0" dirty="0">
                <a:solidFill>
                  <a:srgbClr val="BDC1C6"/>
                </a:solidFill>
                <a:effectLst/>
                <a:latin typeface="arial" panose="020B0604020202020204" pitchFamily="34" charset="0"/>
              </a:rPr>
              <a:t>Identify relationships (correlation) in your dataset. </a:t>
            </a:r>
          </a:p>
          <a:p>
            <a:pPr>
              <a:buFont typeface="+mj-lt"/>
              <a:buAutoNum type="arabicPeriod"/>
            </a:pPr>
            <a:endParaRPr lang="en-US" b="0" i="0" dirty="0">
              <a:solidFill>
                <a:srgbClr val="BDC1C6"/>
              </a:solidFill>
              <a:effectLst/>
              <a:latin typeface="arial" panose="020B0604020202020204" pitchFamily="34" charset="0"/>
            </a:endParaRPr>
          </a:p>
          <a:p>
            <a:endParaRPr lang="en-US" dirty="0"/>
          </a:p>
        </p:txBody>
      </p:sp>
      <p:pic>
        <p:nvPicPr>
          <p:cNvPr id="73730" name="Picture 2" descr="5 steps to a successful digital-ordering strategyFast Casual">
            <a:extLst>
              <a:ext uri="{FF2B5EF4-FFF2-40B4-BE49-F238E27FC236}">
                <a16:creationId xmlns:a16="http://schemas.microsoft.com/office/drawing/2014/main" id="{A11FAC6D-4D6E-F891-1D1D-6108A09F0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959" y="2044626"/>
            <a:ext cx="2749947" cy="187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447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9E0A-81FC-498F-215A-4D73B3AAE188}"/>
              </a:ext>
            </a:extLst>
          </p:cNvPr>
          <p:cNvSpPr>
            <a:spLocks noGrp="1"/>
          </p:cNvSpPr>
          <p:nvPr>
            <p:ph type="title"/>
          </p:nvPr>
        </p:nvSpPr>
        <p:spPr>
          <a:xfrm>
            <a:off x="274845" y="247650"/>
            <a:ext cx="5165835" cy="1447800"/>
          </a:xfrm>
        </p:spPr>
        <p:txBody>
          <a:bodyPr/>
          <a:lstStyle/>
          <a:p>
            <a:r>
              <a:rPr lang="en-US" dirty="0">
                <a:solidFill>
                  <a:schemeClr val="accent1"/>
                </a:solidFill>
              </a:rPr>
              <a:t>Column-33 Return and replacement policy of the e-tailer is important for purchase decision</a:t>
            </a:r>
            <a:endParaRPr lang="en-IN" dirty="0">
              <a:solidFill>
                <a:schemeClr val="accent1"/>
              </a:solidFill>
            </a:endParaRPr>
          </a:p>
        </p:txBody>
      </p:sp>
      <p:sp>
        <p:nvSpPr>
          <p:cNvPr id="4" name="Text Placeholder 3">
            <a:extLst>
              <a:ext uri="{FF2B5EF4-FFF2-40B4-BE49-F238E27FC236}">
                <a16:creationId xmlns:a16="http://schemas.microsoft.com/office/drawing/2014/main" id="{414415F2-D93E-C177-9A3A-622D975670FF}"/>
              </a:ext>
            </a:extLst>
          </p:cNvPr>
          <p:cNvSpPr>
            <a:spLocks noGrp="1"/>
          </p:cNvSpPr>
          <p:nvPr>
            <p:ph type="body" sz="half" idx="2"/>
          </p:nvPr>
        </p:nvSpPr>
        <p:spPr>
          <a:xfrm>
            <a:off x="531177" y="2400300"/>
            <a:ext cx="3401063" cy="2895599"/>
          </a:xfrm>
        </p:spPr>
        <p:txBody>
          <a:bodyPr>
            <a:noAutofit/>
          </a:bodyPr>
          <a:lstStyle/>
          <a:p>
            <a:r>
              <a:rPr lang="en-US" sz="1800" dirty="0"/>
              <a:t>this graph tell that what people say about this statement that Return and replacement policy of the e-tailer is important for purchase decision</a:t>
            </a:r>
          </a:p>
          <a:p>
            <a:pPr marL="285750" indent="-285750">
              <a:buFont typeface="Arial" panose="020B0604020202020204" pitchFamily="34" charset="0"/>
              <a:buChar char="•"/>
            </a:pPr>
            <a:r>
              <a:rPr lang="en-US" sz="1800" dirty="0"/>
              <a:t>most of them strongly agree around 197 of them</a:t>
            </a:r>
          </a:p>
          <a:p>
            <a:pPr marL="285750" indent="-285750">
              <a:buFont typeface="Arial" panose="020B0604020202020204" pitchFamily="34" charset="0"/>
              <a:buChar char="•"/>
            </a:pPr>
            <a:r>
              <a:rPr lang="en-US" sz="1800" dirty="0"/>
              <a:t>then most of them agree around 53 of them</a:t>
            </a:r>
          </a:p>
          <a:p>
            <a:pPr marL="285750" indent="-285750">
              <a:buFont typeface="Arial" panose="020B0604020202020204" pitchFamily="34" charset="0"/>
              <a:buChar char="•"/>
            </a:pPr>
            <a:r>
              <a:rPr lang="en-US" sz="1800" dirty="0"/>
              <a:t>then last one disagree around 22 of them</a:t>
            </a:r>
            <a:endParaRPr lang="en-IN" sz="1800" dirty="0"/>
          </a:p>
        </p:txBody>
      </p:sp>
      <p:pic>
        <p:nvPicPr>
          <p:cNvPr id="32770" name="Picture 2">
            <a:extLst>
              <a:ext uri="{FF2B5EF4-FFF2-40B4-BE49-F238E27FC236}">
                <a16:creationId xmlns:a16="http://schemas.microsoft.com/office/drawing/2014/main" id="{1F2FF829-C384-C811-7002-2E1BF26DD9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4935" y="2261477"/>
            <a:ext cx="5195888" cy="317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91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6B47-F2D3-776E-893E-8E3D71040F57}"/>
              </a:ext>
            </a:extLst>
          </p:cNvPr>
          <p:cNvSpPr>
            <a:spLocks noGrp="1"/>
          </p:cNvSpPr>
          <p:nvPr>
            <p:ph type="title"/>
          </p:nvPr>
        </p:nvSpPr>
        <p:spPr>
          <a:xfrm>
            <a:off x="366285" y="373380"/>
            <a:ext cx="4674346" cy="1447800"/>
          </a:xfrm>
        </p:spPr>
        <p:txBody>
          <a:bodyPr/>
          <a:lstStyle/>
          <a:p>
            <a:r>
              <a:rPr lang="en-US" dirty="0">
                <a:solidFill>
                  <a:schemeClr val="accent1"/>
                </a:solidFill>
              </a:rPr>
              <a:t>Column-34Gaining access to loyalty programs is a benefit of shopping online</a:t>
            </a:r>
            <a:endParaRPr lang="en-IN" dirty="0">
              <a:solidFill>
                <a:schemeClr val="accent1"/>
              </a:solidFill>
            </a:endParaRPr>
          </a:p>
        </p:txBody>
      </p:sp>
      <p:sp>
        <p:nvSpPr>
          <p:cNvPr id="4" name="Text Placeholder 3">
            <a:extLst>
              <a:ext uri="{FF2B5EF4-FFF2-40B4-BE49-F238E27FC236}">
                <a16:creationId xmlns:a16="http://schemas.microsoft.com/office/drawing/2014/main" id="{D98ECA21-A3E2-FC98-FE9A-B275DF122BE4}"/>
              </a:ext>
            </a:extLst>
          </p:cNvPr>
          <p:cNvSpPr>
            <a:spLocks noGrp="1"/>
          </p:cNvSpPr>
          <p:nvPr>
            <p:ph type="body" sz="half" idx="2"/>
          </p:nvPr>
        </p:nvSpPr>
        <p:spPr>
          <a:xfrm>
            <a:off x="366285" y="2221232"/>
            <a:ext cx="3401063" cy="2895599"/>
          </a:xfrm>
        </p:spPr>
        <p:txBody>
          <a:bodyPr>
            <a:noAutofit/>
          </a:bodyPr>
          <a:lstStyle/>
          <a:p>
            <a:r>
              <a:rPr lang="en-US" sz="1600" dirty="0"/>
              <a:t>this graph tell that what people say about this statement that Gaining access to loyalty programs is a benefit of shopping online</a:t>
            </a:r>
          </a:p>
          <a:p>
            <a:pPr marL="285750" indent="-285750">
              <a:buFont typeface="Arial" panose="020B0604020202020204" pitchFamily="34" charset="0"/>
              <a:buChar char="•"/>
            </a:pPr>
            <a:r>
              <a:rPr lang="en-US" sz="1600" dirty="0"/>
              <a:t>most of them strongly agree around 116 of them</a:t>
            </a:r>
          </a:p>
          <a:p>
            <a:pPr marL="285750" indent="-285750">
              <a:buFont typeface="Arial" panose="020B0604020202020204" pitchFamily="34" charset="0"/>
              <a:buChar char="•"/>
            </a:pPr>
            <a:r>
              <a:rPr lang="en-US" sz="1600" dirty="0"/>
              <a:t>then same number of them agree and indifferent. around 63 of them</a:t>
            </a:r>
          </a:p>
          <a:p>
            <a:pPr marL="285750" indent="-285750">
              <a:buFont typeface="Arial" panose="020B0604020202020204" pitchFamily="34" charset="0"/>
              <a:buChar char="•"/>
            </a:pPr>
            <a:r>
              <a:rPr lang="en-US" sz="1600" dirty="0"/>
              <a:t>then few of them disagree around 17 of them</a:t>
            </a:r>
          </a:p>
          <a:p>
            <a:pPr marL="285750" indent="-285750">
              <a:buFont typeface="Arial" panose="020B0604020202020204" pitchFamily="34" charset="0"/>
              <a:buChar char="•"/>
            </a:pPr>
            <a:r>
              <a:rPr lang="en-US" sz="1600" dirty="0"/>
              <a:t>then last one strongly disagree around 14 of them</a:t>
            </a:r>
            <a:endParaRPr lang="en-IN" sz="1600" dirty="0"/>
          </a:p>
        </p:txBody>
      </p:sp>
      <p:pic>
        <p:nvPicPr>
          <p:cNvPr id="33794" name="Picture 2">
            <a:extLst>
              <a:ext uri="{FF2B5EF4-FFF2-40B4-BE49-F238E27FC236}">
                <a16:creationId xmlns:a16="http://schemas.microsoft.com/office/drawing/2014/main" id="{18A85DF1-8261-093C-34A9-D28205D621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69533" y="2165560"/>
            <a:ext cx="5180952" cy="336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50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8552-54B1-26B7-36FF-A8C586C0C247}"/>
              </a:ext>
            </a:extLst>
          </p:cNvPr>
          <p:cNvSpPr>
            <a:spLocks noGrp="1"/>
          </p:cNvSpPr>
          <p:nvPr>
            <p:ph type="title"/>
          </p:nvPr>
        </p:nvSpPr>
        <p:spPr>
          <a:xfrm>
            <a:off x="309134" y="339090"/>
            <a:ext cx="4171426" cy="1447800"/>
          </a:xfrm>
        </p:spPr>
        <p:txBody>
          <a:bodyPr/>
          <a:lstStyle/>
          <a:p>
            <a:r>
              <a:rPr lang="en-US" dirty="0">
                <a:solidFill>
                  <a:schemeClr val="accent1"/>
                </a:solidFill>
              </a:rPr>
              <a:t>Column-35 Displaying quality Information on the website improves satisfaction of customers</a:t>
            </a:r>
            <a:endParaRPr lang="en-IN" dirty="0">
              <a:solidFill>
                <a:schemeClr val="accent1"/>
              </a:solidFill>
            </a:endParaRPr>
          </a:p>
        </p:txBody>
      </p:sp>
      <p:sp>
        <p:nvSpPr>
          <p:cNvPr id="4" name="Text Placeholder 3">
            <a:extLst>
              <a:ext uri="{FF2B5EF4-FFF2-40B4-BE49-F238E27FC236}">
                <a16:creationId xmlns:a16="http://schemas.microsoft.com/office/drawing/2014/main" id="{AC66940D-B1FB-7AFE-007B-D845FF507279}"/>
              </a:ext>
            </a:extLst>
          </p:cNvPr>
          <p:cNvSpPr>
            <a:spLocks noGrp="1"/>
          </p:cNvSpPr>
          <p:nvPr>
            <p:ph type="body" sz="half" idx="2"/>
          </p:nvPr>
        </p:nvSpPr>
        <p:spPr>
          <a:xfrm>
            <a:off x="309134" y="2175512"/>
            <a:ext cx="3401063" cy="2895599"/>
          </a:xfrm>
        </p:spPr>
        <p:txBody>
          <a:bodyPr>
            <a:noAutofit/>
          </a:bodyPr>
          <a:lstStyle/>
          <a:p>
            <a:r>
              <a:rPr lang="en-US" sz="1800" dirty="0"/>
              <a:t>this graph tell that what people say about this statement that Displaying quality Information on the website improves satisfaction of customers</a:t>
            </a:r>
          </a:p>
          <a:p>
            <a:pPr marL="285750" indent="-285750">
              <a:buFont typeface="Arial" panose="020B0604020202020204" pitchFamily="34" charset="0"/>
              <a:buChar char="•"/>
            </a:pPr>
            <a:r>
              <a:rPr lang="en-US" sz="1800" dirty="0"/>
              <a:t>most of them strongly agree around 133 of them</a:t>
            </a:r>
          </a:p>
          <a:p>
            <a:pPr marL="285750" indent="-285750">
              <a:buFont typeface="Arial" panose="020B0604020202020204" pitchFamily="34" charset="0"/>
              <a:buChar char="•"/>
            </a:pPr>
            <a:r>
              <a:rPr lang="en-US" sz="1800" dirty="0"/>
              <a:t>then most of them agree around 80 of them</a:t>
            </a:r>
          </a:p>
          <a:p>
            <a:pPr marL="285750" indent="-285750">
              <a:buFont typeface="Arial" panose="020B0604020202020204" pitchFamily="34" charset="0"/>
              <a:buChar char="•"/>
            </a:pPr>
            <a:r>
              <a:rPr lang="en-US" sz="1800" dirty="0"/>
              <a:t>then few of them indifferent around 57 of them</a:t>
            </a:r>
            <a:endParaRPr lang="en-IN" sz="1800" dirty="0"/>
          </a:p>
        </p:txBody>
      </p:sp>
      <p:pic>
        <p:nvPicPr>
          <p:cNvPr id="34818" name="Picture 2">
            <a:extLst>
              <a:ext uri="{FF2B5EF4-FFF2-40B4-BE49-F238E27FC236}">
                <a16:creationId xmlns:a16="http://schemas.microsoft.com/office/drawing/2014/main" id="{5BF291D1-8ED1-EB1A-5C2A-7B786BB6A4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6978" y="2340511"/>
            <a:ext cx="5195888" cy="312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9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80A9-9FAC-27DF-C2C5-2EE804D04AA3}"/>
              </a:ext>
            </a:extLst>
          </p:cNvPr>
          <p:cNvSpPr>
            <a:spLocks noGrp="1"/>
          </p:cNvSpPr>
          <p:nvPr>
            <p:ph type="title"/>
          </p:nvPr>
        </p:nvSpPr>
        <p:spPr>
          <a:xfrm>
            <a:off x="377714" y="373380"/>
            <a:ext cx="4491466" cy="1447800"/>
          </a:xfrm>
        </p:spPr>
        <p:txBody>
          <a:bodyPr/>
          <a:lstStyle/>
          <a:p>
            <a:r>
              <a:rPr lang="en-US" dirty="0">
                <a:solidFill>
                  <a:schemeClr val="accent1"/>
                </a:solidFill>
              </a:rPr>
              <a:t>Column-36 User derive satisfaction while shopping on a good quality website or application</a:t>
            </a:r>
            <a:endParaRPr lang="en-IN" dirty="0">
              <a:solidFill>
                <a:schemeClr val="accent1"/>
              </a:solidFill>
            </a:endParaRPr>
          </a:p>
        </p:txBody>
      </p:sp>
      <p:sp>
        <p:nvSpPr>
          <p:cNvPr id="4" name="Text Placeholder 3">
            <a:extLst>
              <a:ext uri="{FF2B5EF4-FFF2-40B4-BE49-F238E27FC236}">
                <a16:creationId xmlns:a16="http://schemas.microsoft.com/office/drawing/2014/main" id="{0D036D81-F6F2-9F6A-1FE3-0C60177EE39C}"/>
              </a:ext>
            </a:extLst>
          </p:cNvPr>
          <p:cNvSpPr>
            <a:spLocks noGrp="1"/>
          </p:cNvSpPr>
          <p:nvPr>
            <p:ph type="body" sz="half" idx="2"/>
          </p:nvPr>
        </p:nvSpPr>
        <p:spPr>
          <a:xfrm>
            <a:off x="377714" y="2421134"/>
            <a:ext cx="3401063" cy="2895599"/>
          </a:xfrm>
        </p:spPr>
        <p:txBody>
          <a:bodyPr>
            <a:noAutofit/>
          </a:bodyPr>
          <a:lstStyle/>
          <a:p>
            <a:r>
              <a:rPr lang="en-US" sz="1800" dirty="0"/>
              <a:t>this graph tell that what people say about this statement that User derive satisfaction while shopping on a good quality website or application</a:t>
            </a:r>
          </a:p>
          <a:p>
            <a:pPr marL="285750" indent="-285750">
              <a:buFont typeface="Arial" panose="020B0604020202020204" pitchFamily="34" charset="0"/>
              <a:buChar char="•"/>
            </a:pPr>
            <a:r>
              <a:rPr lang="en-US" sz="1800" dirty="0"/>
              <a:t>most of them strongly agree around 174 of them</a:t>
            </a:r>
          </a:p>
          <a:p>
            <a:pPr marL="285750" indent="-285750">
              <a:buFont typeface="Arial" panose="020B0604020202020204" pitchFamily="34" charset="0"/>
              <a:buChar char="•"/>
            </a:pPr>
            <a:r>
              <a:rPr lang="en-US" sz="1800" dirty="0"/>
              <a:t>then most of them agree around 80 of them</a:t>
            </a:r>
          </a:p>
          <a:p>
            <a:pPr marL="285750" indent="-285750">
              <a:buFont typeface="Arial" panose="020B0604020202020204" pitchFamily="34" charset="0"/>
              <a:buChar char="•"/>
            </a:pPr>
            <a:r>
              <a:rPr lang="en-US" sz="1800" dirty="0"/>
              <a:t>then last one disagree around 9 of them</a:t>
            </a:r>
            <a:endParaRPr lang="en-IN" sz="1800" dirty="0"/>
          </a:p>
        </p:txBody>
      </p:sp>
      <p:pic>
        <p:nvPicPr>
          <p:cNvPr id="35842" name="Picture 2">
            <a:extLst>
              <a:ext uri="{FF2B5EF4-FFF2-40B4-BE49-F238E27FC236}">
                <a16:creationId xmlns:a16="http://schemas.microsoft.com/office/drawing/2014/main" id="{ED6AB7E1-2B97-7579-32BC-51E7DA32B6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4935" y="2286000"/>
            <a:ext cx="5195888" cy="316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299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D4D0-ECFB-2406-E2D4-348EBDB7404B}"/>
              </a:ext>
            </a:extLst>
          </p:cNvPr>
          <p:cNvSpPr>
            <a:spLocks noGrp="1"/>
          </p:cNvSpPr>
          <p:nvPr>
            <p:ph type="title"/>
          </p:nvPr>
        </p:nvSpPr>
        <p:spPr>
          <a:xfrm>
            <a:off x="297704" y="293370"/>
            <a:ext cx="4720066" cy="1447800"/>
          </a:xfrm>
        </p:spPr>
        <p:txBody>
          <a:bodyPr/>
          <a:lstStyle/>
          <a:p>
            <a:r>
              <a:rPr lang="en-US" dirty="0">
                <a:solidFill>
                  <a:schemeClr val="accent1"/>
                </a:solidFill>
              </a:rPr>
              <a:t>Column-37 Net Benefit derived from shopping online can lead to users satisfaction</a:t>
            </a:r>
            <a:endParaRPr lang="en-IN" dirty="0">
              <a:solidFill>
                <a:schemeClr val="accent1"/>
              </a:solidFill>
            </a:endParaRPr>
          </a:p>
        </p:txBody>
      </p:sp>
      <p:sp>
        <p:nvSpPr>
          <p:cNvPr id="4" name="Text Placeholder 3">
            <a:extLst>
              <a:ext uri="{FF2B5EF4-FFF2-40B4-BE49-F238E27FC236}">
                <a16:creationId xmlns:a16="http://schemas.microsoft.com/office/drawing/2014/main" id="{27B073F6-AD15-4882-00D4-D12F122F0585}"/>
              </a:ext>
            </a:extLst>
          </p:cNvPr>
          <p:cNvSpPr>
            <a:spLocks noGrp="1"/>
          </p:cNvSpPr>
          <p:nvPr>
            <p:ph type="body" sz="half" idx="2"/>
          </p:nvPr>
        </p:nvSpPr>
        <p:spPr>
          <a:xfrm>
            <a:off x="640605" y="2366010"/>
            <a:ext cx="3401063" cy="2895599"/>
          </a:xfrm>
        </p:spPr>
        <p:txBody>
          <a:bodyPr>
            <a:noAutofit/>
          </a:bodyPr>
          <a:lstStyle/>
          <a:p>
            <a:r>
              <a:rPr lang="en-US" sz="1600" dirty="0"/>
              <a:t>this graph tell that what people say about this statement that Net Benefit derived from shopping online can lead to users satisfaction</a:t>
            </a:r>
          </a:p>
          <a:p>
            <a:pPr marL="285750" indent="-285750">
              <a:buFont typeface="Arial" panose="020B0604020202020204" pitchFamily="34" charset="0"/>
              <a:buChar char="•"/>
            </a:pPr>
            <a:r>
              <a:rPr lang="en-US" sz="1600" dirty="0"/>
              <a:t>most of them strongly agree around 163 of them</a:t>
            </a:r>
          </a:p>
          <a:p>
            <a:pPr marL="285750" indent="-285750">
              <a:buFont typeface="Arial" panose="020B0604020202020204" pitchFamily="34" charset="0"/>
              <a:buChar char="•"/>
            </a:pPr>
            <a:r>
              <a:rPr lang="en-US" sz="1600" dirty="0"/>
              <a:t>then most of them agree around 54 of them</a:t>
            </a:r>
          </a:p>
          <a:p>
            <a:pPr marL="285750" indent="-285750">
              <a:buFont typeface="Arial" panose="020B0604020202020204" pitchFamily="34" charset="0"/>
              <a:buChar char="•"/>
            </a:pPr>
            <a:r>
              <a:rPr lang="en-US" sz="1600" dirty="0"/>
              <a:t>then few of them indifferent around 40 of them</a:t>
            </a:r>
          </a:p>
          <a:p>
            <a:pPr marL="285750" indent="-285750">
              <a:buFont typeface="Arial" panose="020B0604020202020204" pitchFamily="34" charset="0"/>
              <a:buChar char="•"/>
            </a:pPr>
            <a:r>
              <a:rPr lang="en-US" sz="1600" dirty="0"/>
              <a:t>then last one disagree around 9 of them</a:t>
            </a:r>
            <a:endParaRPr lang="en-IN" sz="1600" dirty="0"/>
          </a:p>
        </p:txBody>
      </p:sp>
      <p:pic>
        <p:nvPicPr>
          <p:cNvPr id="36866" name="Picture 2">
            <a:extLst>
              <a:ext uri="{FF2B5EF4-FFF2-40B4-BE49-F238E27FC236}">
                <a16:creationId xmlns:a16="http://schemas.microsoft.com/office/drawing/2014/main" id="{DFC545AF-7594-7568-57CE-5E91984366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3042" y="2070307"/>
            <a:ext cx="5168254"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60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341C-584F-8992-8721-4E6399291B1E}"/>
              </a:ext>
            </a:extLst>
          </p:cNvPr>
          <p:cNvSpPr>
            <a:spLocks noGrp="1"/>
          </p:cNvSpPr>
          <p:nvPr>
            <p:ph type="title"/>
          </p:nvPr>
        </p:nvSpPr>
        <p:spPr>
          <a:xfrm>
            <a:off x="263414" y="281940"/>
            <a:ext cx="4902946" cy="1447800"/>
          </a:xfrm>
        </p:spPr>
        <p:txBody>
          <a:bodyPr/>
          <a:lstStyle/>
          <a:p>
            <a:r>
              <a:rPr lang="en-US" dirty="0">
                <a:solidFill>
                  <a:schemeClr val="accent1"/>
                </a:solidFill>
              </a:rPr>
              <a:t>Column-38 User satisfaction cannot exist without trust</a:t>
            </a:r>
            <a:endParaRPr lang="en-IN" dirty="0">
              <a:solidFill>
                <a:schemeClr val="accent1"/>
              </a:solidFill>
            </a:endParaRPr>
          </a:p>
        </p:txBody>
      </p:sp>
      <p:sp>
        <p:nvSpPr>
          <p:cNvPr id="4" name="Text Placeholder 3">
            <a:extLst>
              <a:ext uri="{FF2B5EF4-FFF2-40B4-BE49-F238E27FC236}">
                <a16:creationId xmlns:a16="http://schemas.microsoft.com/office/drawing/2014/main" id="{00150716-A2AD-DA3E-F2FD-7B6DDF7AFD0F}"/>
              </a:ext>
            </a:extLst>
          </p:cNvPr>
          <p:cNvSpPr>
            <a:spLocks noGrp="1"/>
          </p:cNvSpPr>
          <p:nvPr>
            <p:ph type="body" sz="half" idx="2"/>
          </p:nvPr>
        </p:nvSpPr>
        <p:spPr>
          <a:xfrm>
            <a:off x="343425" y="2501693"/>
            <a:ext cx="3401063" cy="2895599"/>
          </a:xfrm>
        </p:spPr>
        <p:txBody>
          <a:bodyPr>
            <a:noAutofit/>
          </a:bodyPr>
          <a:lstStyle/>
          <a:p>
            <a:r>
              <a:rPr lang="en-US" dirty="0"/>
              <a:t>this graph tell that what people say about this statement that User satisfaction cannot exist without trust</a:t>
            </a:r>
          </a:p>
          <a:p>
            <a:pPr marL="285750" indent="-285750">
              <a:buFont typeface="Arial" panose="020B0604020202020204" pitchFamily="34" charset="0"/>
              <a:buChar char="•"/>
            </a:pPr>
            <a:r>
              <a:rPr lang="en-US" dirty="0"/>
              <a:t>most of them strongly agree around 120 of them</a:t>
            </a:r>
          </a:p>
          <a:p>
            <a:pPr marL="285750" indent="-285750">
              <a:buFont typeface="Arial" panose="020B0604020202020204" pitchFamily="34" charset="0"/>
              <a:buChar char="•"/>
            </a:pPr>
            <a:r>
              <a:rPr lang="en-US" dirty="0"/>
              <a:t>then most of them agree around 118 of them</a:t>
            </a:r>
          </a:p>
          <a:p>
            <a:pPr marL="285750" indent="-285750">
              <a:buFont typeface="Arial" panose="020B0604020202020204" pitchFamily="34" charset="0"/>
              <a:buChar char="•"/>
            </a:pPr>
            <a:r>
              <a:rPr lang="en-US" dirty="0"/>
              <a:t>then few of them strongly disagree around 18 of them</a:t>
            </a:r>
          </a:p>
          <a:p>
            <a:pPr marL="285750" indent="-285750">
              <a:buFont typeface="Arial" panose="020B0604020202020204" pitchFamily="34" charset="0"/>
              <a:buChar char="•"/>
            </a:pPr>
            <a:r>
              <a:rPr lang="en-US" dirty="0"/>
              <a:t>then comes disagree around 8 of them</a:t>
            </a:r>
          </a:p>
          <a:p>
            <a:pPr marL="285750" indent="-285750">
              <a:buFont typeface="Arial" panose="020B0604020202020204" pitchFamily="34" charset="0"/>
              <a:buChar char="•"/>
            </a:pPr>
            <a:r>
              <a:rPr lang="en-US" dirty="0"/>
              <a:t>then last one is the indifferent around 6 of them</a:t>
            </a:r>
            <a:endParaRPr lang="en-IN" dirty="0"/>
          </a:p>
        </p:txBody>
      </p:sp>
      <p:pic>
        <p:nvPicPr>
          <p:cNvPr id="37890" name="Picture 2">
            <a:extLst>
              <a:ext uri="{FF2B5EF4-FFF2-40B4-BE49-F238E27FC236}">
                <a16:creationId xmlns:a16="http://schemas.microsoft.com/office/drawing/2014/main" id="{8FEEE2A3-E879-52D4-72E5-B1C6F751B1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35228" y="2286000"/>
            <a:ext cx="4952381"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763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752B-3BE4-C145-275E-F1E046B255A2}"/>
              </a:ext>
            </a:extLst>
          </p:cNvPr>
          <p:cNvSpPr>
            <a:spLocks noGrp="1"/>
          </p:cNvSpPr>
          <p:nvPr>
            <p:ph type="title"/>
          </p:nvPr>
        </p:nvSpPr>
        <p:spPr>
          <a:xfrm>
            <a:off x="217694" y="293370"/>
            <a:ext cx="4695134" cy="1447800"/>
          </a:xfrm>
        </p:spPr>
        <p:txBody>
          <a:bodyPr/>
          <a:lstStyle/>
          <a:p>
            <a:r>
              <a:rPr lang="en-US" dirty="0">
                <a:solidFill>
                  <a:schemeClr val="accent1"/>
                </a:solidFill>
              </a:rPr>
              <a:t>Column-39 Offering a wide variety of listed product in several category</a:t>
            </a:r>
            <a:endParaRPr lang="en-IN" dirty="0">
              <a:solidFill>
                <a:schemeClr val="accent1"/>
              </a:solidFill>
            </a:endParaRPr>
          </a:p>
        </p:txBody>
      </p:sp>
      <p:sp>
        <p:nvSpPr>
          <p:cNvPr id="4" name="Text Placeholder 3">
            <a:extLst>
              <a:ext uri="{FF2B5EF4-FFF2-40B4-BE49-F238E27FC236}">
                <a16:creationId xmlns:a16="http://schemas.microsoft.com/office/drawing/2014/main" id="{A9C47BFD-C01E-A58E-894A-AE599A9A3D65}"/>
              </a:ext>
            </a:extLst>
          </p:cNvPr>
          <p:cNvSpPr>
            <a:spLocks noGrp="1"/>
          </p:cNvSpPr>
          <p:nvPr>
            <p:ph type="body" sz="half" idx="2"/>
          </p:nvPr>
        </p:nvSpPr>
        <p:spPr>
          <a:xfrm>
            <a:off x="431204" y="2114550"/>
            <a:ext cx="3401063" cy="2895599"/>
          </a:xfrm>
        </p:spPr>
        <p:txBody>
          <a:bodyPr>
            <a:noAutofit/>
          </a:bodyPr>
          <a:lstStyle/>
          <a:p>
            <a:r>
              <a:rPr lang="en-US" sz="1800" dirty="0"/>
              <a:t>this graph tell that what people say about this statement that Offering a wide variety of listed product in several category</a:t>
            </a:r>
          </a:p>
          <a:p>
            <a:pPr marL="285750" indent="-285750">
              <a:buFont typeface="Arial" panose="020B0604020202020204" pitchFamily="34" charset="0"/>
              <a:buChar char="•"/>
            </a:pPr>
            <a:r>
              <a:rPr lang="en-US" sz="1800" dirty="0"/>
              <a:t>most of them strongly agree around 112 of them</a:t>
            </a:r>
          </a:p>
          <a:p>
            <a:pPr marL="285750" indent="-285750">
              <a:buFont typeface="Arial" panose="020B0604020202020204" pitchFamily="34" charset="0"/>
              <a:buChar char="•"/>
            </a:pPr>
            <a:r>
              <a:rPr lang="en-US" sz="1800" dirty="0"/>
              <a:t>then most of them agree around 96 of them</a:t>
            </a:r>
          </a:p>
          <a:p>
            <a:pPr marL="285750" indent="-285750">
              <a:buFont typeface="Arial" panose="020B0604020202020204" pitchFamily="34" charset="0"/>
              <a:buChar char="•"/>
            </a:pPr>
            <a:r>
              <a:rPr lang="en-US" sz="1800" dirty="0"/>
              <a:t>then is the indifferent around 57 of them</a:t>
            </a:r>
          </a:p>
          <a:p>
            <a:pPr marL="285750" indent="-285750">
              <a:buFont typeface="Arial" panose="020B0604020202020204" pitchFamily="34" charset="0"/>
              <a:buChar char="•"/>
            </a:pPr>
            <a:r>
              <a:rPr lang="en-US" sz="1800" dirty="0"/>
              <a:t>then comes disagree around 8 of them</a:t>
            </a:r>
            <a:endParaRPr lang="en-IN" sz="1800" dirty="0"/>
          </a:p>
        </p:txBody>
      </p:sp>
      <p:pic>
        <p:nvPicPr>
          <p:cNvPr id="38914" name="Picture 2">
            <a:extLst>
              <a:ext uri="{FF2B5EF4-FFF2-40B4-BE49-F238E27FC236}">
                <a16:creationId xmlns:a16="http://schemas.microsoft.com/office/drawing/2014/main" id="{32A65CFC-1D48-1E41-D455-28A4E62C07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41628" y="2538938"/>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54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7F085-507D-3EDE-0408-966E49D66CA1}"/>
              </a:ext>
            </a:extLst>
          </p:cNvPr>
          <p:cNvSpPr>
            <a:spLocks noGrp="1"/>
          </p:cNvSpPr>
          <p:nvPr>
            <p:ph type="title"/>
          </p:nvPr>
        </p:nvSpPr>
        <p:spPr>
          <a:xfrm>
            <a:off x="286274" y="236220"/>
            <a:ext cx="5040106" cy="1447800"/>
          </a:xfrm>
        </p:spPr>
        <p:txBody>
          <a:bodyPr/>
          <a:lstStyle/>
          <a:p>
            <a:r>
              <a:rPr lang="en-US" dirty="0">
                <a:solidFill>
                  <a:schemeClr val="accent1"/>
                </a:solidFill>
              </a:rPr>
              <a:t>Column-40 Provision of complete and relevant product information</a:t>
            </a:r>
            <a:endParaRPr lang="en-IN" dirty="0">
              <a:solidFill>
                <a:schemeClr val="accent1"/>
              </a:solidFill>
            </a:endParaRPr>
          </a:p>
        </p:txBody>
      </p:sp>
      <p:sp>
        <p:nvSpPr>
          <p:cNvPr id="4" name="Text Placeholder 3">
            <a:extLst>
              <a:ext uri="{FF2B5EF4-FFF2-40B4-BE49-F238E27FC236}">
                <a16:creationId xmlns:a16="http://schemas.microsoft.com/office/drawing/2014/main" id="{4437D220-666A-B7C7-BA2D-C76A81EADE24}"/>
              </a:ext>
            </a:extLst>
          </p:cNvPr>
          <p:cNvSpPr>
            <a:spLocks noGrp="1"/>
          </p:cNvSpPr>
          <p:nvPr>
            <p:ph type="body" sz="half" idx="2"/>
          </p:nvPr>
        </p:nvSpPr>
        <p:spPr>
          <a:xfrm>
            <a:off x="560595" y="2640329"/>
            <a:ext cx="3401063" cy="2895599"/>
          </a:xfrm>
        </p:spPr>
        <p:txBody>
          <a:bodyPr>
            <a:noAutofit/>
          </a:bodyPr>
          <a:lstStyle/>
          <a:p>
            <a:r>
              <a:rPr lang="en-US" dirty="0"/>
              <a:t>this graph tell that what people say about this statement that Provision of complete and relevant product information</a:t>
            </a:r>
          </a:p>
          <a:p>
            <a:pPr marL="285750" indent="-285750">
              <a:buFont typeface="Arial" panose="020B0604020202020204" pitchFamily="34" charset="0"/>
              <a:buChar char="•"/>
            </a:pPr>
            <a:r>
              <a:rPr lang="en-US" dirty="0"/>
              <a:t>most of them strongly agree around 137 of them</a:t>
            </a:r>
          </a:p>
          <a:p>
            <a:pPr marL="285750" indent="-285750">
              <a:buFont typeface="Arial" panose="020B0604020202020204" pitchFamily="34" charset="0"/>
              <a:buChar char="•"/>
            </a:pPr>
            <a:r>
              <a:rPr lang="en-US" dirty="0"/>
              <a:t>then most of them agree around 99 of them</a:t>
            </a:r>
          </a:p>
          <a:p>
            <a:pPr marL="285750" indent="-285750">
              <a:buFont typeface="Arial" panose="020B0604020202020204" pitchFamily="34" charset="0"/>
              <a:buChar char="•"/>
            </a:pPr>
            <a:r>
              <a:rPr lang="en-US" dirty="0"/>
              <a:t>then is the indifferent around 30 of them</a:t>
            </a:r>
          </a:p>
          <a:p>
            <a:pPr marL="285750" indent="-285750">
              <a:buFont typeface="Arial" panose="020B0604020202020204" pitchFamily="34" charset="0"/>
              <a:buChar char="•"/>
            </a:pPr>
            <a:r>
              <a:rPr lang="en-US" dirty="0"/>
              <a:t>then comes disagree around 6 of them</a:t>
            </a:r>
            <a:endParaRPr lang="en-IN" dirty="0"/>
          </a:p>
        </p:txBody>
      </p:sp>
      <p:pic>
        <p:nvPicPr>
          <p:cNvPr id="39938" name="Picture 2">
            <a:extLst>
              <a:ext uri="{FF2B5EF4-FFF2-40B4-BE49-F238E27FC236}">
                <a16:creationId xmlns:a16="http://schemas.microsoft.com/office/drawing/2014/main" id="{11D2C993-BFDC-5F81-41F9-14831544DB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47318" y="2285999"/>
            <a:ext cx="4939682" cy="335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903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9149-B516-21D6-C533-F1D249C4762E}"/>
              </a:ext>
            </a:extLst>
          </p:cNvPr>
          <p:cNvSpPr>
            <a:spLocks noGrp="1"/>
          </p:cNvSpPr>
          <p:nvPr>
            <p:ph type="title"/>
          </p:nvPr>
        </p:nvSpPr>
        <p:spPr>
          <a:xfrm>
            <a:off x="309134" y="373380"/>
            <a:ext cx="4603694" cy="1447800"/>
          </a:xfrm>
        </p:spPr>
        <p:txBody>
          <a:bodyPr/>
          <a:lstStyle/>
          <a:p>
            <a:r>
              <a:rPr lang="en-US" dirty="0">
                <a:solidFill>
                  <a:schemeClr val="accent1"/>
                </a:solidFill>
              </a:rPr>
              <a:t>Column-41 Monetary savings</a:t>
            </a:r>
            <a:endParaRPr lang="en-IN" dirty="0">
              <a:solidFill>
                <a:schemeClr val="accent1"/>
              </a:solidFill>
            </a:endParaRPr>
          </a:p>
        </p:txBody>
      </p:sp>
      <p:sp>
        <p:nvSpPr>
          <p:cNvPr id="4" name="Text Placeholder 3">
            <a:extLst>
              <a:ext uri="{FF2B5EF4-FFF2-40B4-BE49-F238E27FC236}">
                <a16:creationId xmlns:a16="http://schemas.microsoft.com/office/drawing/2014/main" id="{BAB40229-62F3-F7BF-CDD8-EB6CB3053942}"/>
              </a:ext>
            </a:extLst>
          </p:cNvPr>
          <p:cNvSpPr>
            <a:spLocks noGrp="1"/>
          </p:cNvSpPr>
          <p:nvPr>
            <p:ph type="body" sz="half" idx="2"/>
          </p:nvPr>
        </p:nvSpPr>
        <p:spPr>
          <a:xfrm>
            <a:off x="1029224" y="2717385"/>
            <a:ext cx="3401063" cy="2895599"/>
          </a:xfrm>
        </p:spPr>
        <p:txBody>
          <a:bodyPr>
            <a:normAutofit lnSpcReduction="10000"/>
          </a:bodyPr>
          <a:lstStyle/>
          <a:p>
            <a:r>
              <a:rPr lang="en-US" dirty="0"/>
              <a:t>this graph tell that what people say about this statement that Monetary savings</a:t>
            </a:r>
          </a:p>
          <a:p>
            <a:pPr marL="285750" indent="-285750">
              <a:buFont typeface="Arial" panose="020B0604020202020204" pitchFamily="34" charset="0"/>
              <a:buChar char="•"/>
            </a:pPr>
            <a:r>
              <a:rPr lang="en-US" dirty="0"/>
              <a:t>most of them strongly agree around 149 of them</a:t>
            </a:r>
          </a:p>
          <a:p>
            <a:pPr marL="285750" indent="-285750">
              <a:buFont typeface="Arial" panose="020B0604020202020204" pitchFamily="34" charset="0"/>
              <a:buChar char="•"/>
            </a:pPr>
            <a:r>
              <a:rPr lang="en-US" dirty="0"/>
              <a:t>then most of them agree around 70 of them</a:t>
            </a:r>
          </a:p>
          <a:p>
            <a:pPr marL="285750" indent="-285750">
              <a:buFont typeface="Arial" panose="020B0604020202020204" pitchFamily="34" charset="0"/>
              <a:buChar char="•"/>
            </a:pPr>
            <a:r>
              <a:rPr lang="en-US" dirty="0"/>
              <a:t>then is the indifferent around 20 of them</a:t>
            </a:r>
          </a:p>
          <a:p>
            <a:pPr marL="285750" indent="-285750">
              <a:buFont typeface="Arial" panose="020B0604020202020204" pitchFamily="34" charset="0"/>
              <a:buChar char="•"/>
            </a:pPr>
            <a:r>
              <a:rPr lang="en-US" dirty="0"/>
              <a:t>then comes disagree around 30 of them</a:t>
            </a:r>
            <a:endParaRPr lang="en-IN" dirty="0"/>
          </a:p>
        </p:txBody>
      </p:sp>
      <p:pic>
        <p:nvPicPr>
          <p:cNvPr id="40962" name="Picture 2">
            <a:extLst>
              <a:ext uri="{FF2B5EF4-FFF2-40B4-BE49-F238E27FC236}">
                <a16:creationId xmlns:a16="http://schemas.microsoft.com/office/drawing/2014/main" id="{AF04EEC6-BAD1-C281-D2F6-BB503D9EBA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0178" y="2286000"/>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93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2277-07A2-D855-E4FC-AA01FFD394C4}"/>
              </a:ext>
            </a:extLst>
          </p:cNvPr>
          <p:cNvSpPr>
            <a:spLocks noGrp="1"/>
          </p:cNvSpPr>
          <p:nvPr>
            <p:ph type="title"/>
          </p:nvPr>
        </p:nvSpPr>
        <p:spPr>
          <a:xfrm>
            <a:off x="240554" y="281940"/>
            <a:ext cx="4811506" cy="1447800"/>
          </a:xfrm>
        </p:spPr>
        <p:txBody>
          <a:bodyPr/>
          <a:lstStyle/>
          <a:p>
            <a:r>
              <a:rPr lang="en-US" dirty="0">
                <a:solidFill>
                  <a:schemeClr val="accent1"/>
                </a:solidFill>
              </a:rPr>
              <a:t>Column-42 The Convenience of patronizing the online retailer</a:t>
            </a:r>
            <a:endParaRPr lang="en-IN" dirty="0">
              <a:solidFill>
                <a:schemeClr val="accent1"/>
              </a:solidFill>
            </a:endParaRPr>
          </a:p>
        </p:txBody>
      </p:sp>
      <p:sp>
        <p:nvSpPr>
          <p:cNvPr id="4" name="Text Placeholder 3">
            <a:extLst>
              <a:ext uri="{FF2B5EF4-FFF2-40B4-BE49-F238E27FC236}">
                <a16:creationId xmlns:a16="http://schemas.microsoft.com/office/drawing/2014/main" id="{68827A80-C2A4-CA15-DEA4-503F472AEE3A}"/>
              </a:ext>
            </a:extLst>
          </p:cNvPr>
          <p:cNvSpPr>
            <a:spLocks noGrp="1"/>
          </p:cNvSpPr>
          <p:nvPr>
            <p:ph type="body" sz="half" idx="2"/>
          </p:nvPr>
        </p:nvSpPr>
        <p:spPr>
          <a:xfrm>
            <a:off x="309134" y="2659382"/>
            <a:ext cx="4742926" cy="2815588"/>
          </a:xfrm>
        </p:spPr>
        <p:txBody>
          <a:bodyPr>
            <a:normAutofit/>
          </a:bodyPr>
          <a:lstStyle/>
          <a:p>
            <a:r>
              <a:rPr lang="en-US" dirty="0"/>
              <a:t>this graph tell that what people say about this statement that The Convenience of patronizing the online retailer</a:t>
            </a:r>
          </a:p>
          <a:p>
            <a:pPr marL="285750" indent="-285750">
              <a:buFont typeface="Arial" panose="020B0604020202020204" pitchFamily="34" charset="0"/>
              <a:buChar char="•"/>
            </a:pPr>
            <a:r>
              <a:rPr lang="en-US" dirty="0"/>
              <a:t>most of them agree around 138 of them</a:t>
            </a:r>
          </a:p>
          <a:p>
            <a:pPr marL="285750" indent="-285750">
              <a:buFont typeface="Arial" panose="020B0604020202020204" pitchFamily="34" charset="0"/>
              <a:buChar char="•"/>
            </a:pPr>
            <a:r>
              <a:rPr lang="en-US" dirty="0"/>
              <a:t>then is the indifferent around 77 of them</a:t>
            </a:r>
          </a:p>
          <a:p>
            <a:pPr marL="285750" indent="-285750">
              <a:buFont typeface="Arial" panose="020B0604020202020204" pitchFamily="34" charset="0"/>
              <a:buChar char="•"/>
            </a:pPr>
            <a:r>
              <a:rPr lang="en-US" dirty="0"/>
              <a:t>then comes strongly agree around 57 of them</a:t>
            </a:r>
            <a:endParaRPr lang="en-IN" dirty="0"/>
          </a:p>
        </p:txBody>
      </p:sp>
      <p:pic>
        <p:nvPicPr>
          <p:cNvPr id="41986" name="Picture 2">
            <a:extLst>
              <a:ext uri="{FF2B5EF4-FFF2-40B4-BE49-F238E27FC236}">
                <a16:creationId xmlns:a16="http://schemas.microsoft.com/office/drawing/2014/main" id="{274B873C-BFD0-6A1D-1D72-3FCFC5B5F6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64438" y="2501693"/>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9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615-F508-AEE1-1CE3-0256E66595A2}"/>
              </a:ext>
            </a:extLst>
          </p:cNvPr>
          <p:cNvSpPr>
            <a:spLocks noGrp="1"/>
          </p:cNvSpPr>
          <p:nvPr>
            <p:ph type="title"/>
          </p:nvPr>
        </p:nvSpPr>
        <p:spPr/>
        <p:txBody>
          <a:bodyPr/>
          <a:lstStyle/>
          <a:p>
            <a:r>
              <a:rPr lang="en-US" dirty="0">
                <a:solidFill>
                  <a:schemeClr val="bg1"/>
                </a:solidFill>
                <a:effectLst>
                  <a:outerShdw blurRad="190500" dist="457200" dir="4500000" algn="tl">
                    <a:srgbClr val="000000">
                      <a:alpha val="54000"/>
                    </a:srgbClr>
                  </a:outerShdw>
                </a:effectLst>
              </a:rPr>
              <a:t>EDA</a:t>
            </a:r>
            <a:endParaRPr lang="en-IN" dirty="0">
              <a:solidFill>
                <a:schemeClr val="bg1"/>
              </a:solidFill>
              <a:effectLst>
                <a:outerShdw blurRad="190500" dist="457200" dir="4500000" algn="tl">
                  <a:srgbClr val="000000">
                    <a:alpha val="54000"/>
                  </a:srgbClr>
                </a:outerShdw>
              </a:effectLst>
            </a:endParaRPr>
          </a:p>
        </p:txBody>
      </p:sp>
      <p:sp>
        <p:nvSpPr>
          <p:cNvPr id="6" name="Content Placeholder 5">
            <a:extLst>
              <a:ext uri="{FF2B5EF4-FFF2-40B4-BE49-F238E27FC236}">
                <a16:creationId xmlns:a16="http://schemas.microsoft.com/office/drawing/2014/main" id="{5131B8B4-3213-69FF-731A-4C3ACBE9BC39}"/>
              </a:ext>
            </a:extLst>
          </p:cNvPr>
          <p:cNvSpPr>
            <a:spLocks noGrp="1"/>
          </p:cNvSpPr>
          <p:nvPr>
            <p:ph idx="1"/>
          </p:nvPr>
        </p:nvSpPr>
        <p:spPr/>
        <p:txBody>
          <a:bodyPr>
            <a:normAutofit lnSpcReduction="10000"/>
          </a:bodyPr>
          <a:lstStyle/>
          <a:p>
            <a:r>
              <a:rPr lang="en-US" dirty="0"/>
              <a:t>Before EDA the data is downloaded and has been called using essential libraries for the purpose of visualization and analysis in the </a:t>
            </a:r>
            <a:r>
              <a:rPr lang="en-US" u="sng" dirty="0">
                <a:solidFill>
                  <a:srgbClr val="FFFF00"/>
                </a:solidFill>
              </a:rPr>
              <a:t>variable (</a:t>
            </a:r>
            <a:r>
              <a:rPr lang="en-US" u="sng" dirty="0" err="1">
                <a:solidFill>
                  <a:srgbClr val="FFFF00"/>
                </a:solidFill>
              </a:rPr>
              <a:t>df</a:t>
            </a:r>
            <a:r>
              <a:rPr lang="en-US" u="sng" dirty="0">
                <a:solidFill>
                  <a:srgbClr val="FFFF00"/>
                </a:solidFill>
              </a:rPr>
              <a:t>).</a:t>
            </a:r>
          </a:p>
          <a:p>
            <a:r>
              <a:rPr lang="en-US" dirty="0"/>
              <a:t>Then the shape is found using the required code which is </a:t>
            </a:r>
            <a:r>
              <a:rPr lang="en-US" u="sng" dirty="0">
                <a:solidFill>
                  <a:srgbClr val="FFFF00"/>
                </a:solidFill>
              </a:rPr>
              <a:t>269 rows and 71 columns.</a:t>
            </a:r>
          </a:p>
          <a:p>
            <a:r>
              <a:rPr lang="en-US" dirty="0"/>
              <a:t>Then the null values present in the data is found using the required code </a:t>
            </a:r>
            <a:r>
              <a:rPr lang="en-US" u="sng" dirty="0">
                <a:solidFill>
                  <a:srgbClr val="FFFF00"/>
                </a:solidFill>
              </a:rPr>
              <a:t>which comes to be 0 that is there are no null values present in the dataset</a:t>
            </a:r>
            <a:r>
              <a:rPr lang="en-US" u="sng" dirty="0"/>
              <a:t>.</a:t>
            </a:r>
          </a:p>
          <a:p>
            <a:r>
              <a:rPr lang="en-US" dirty="0"/>
              <a:t>Then the unique values are found in the particular columns using required code.</a:t>
            </a:r>
            <a:endParaRPr lang="en-IN" dirty="0"/>
          </a:p>
          <a:p>
            <a:r>
              <a:rPr lang="en-IN" dirty="0"/>
              <a:t>Then we find the duplicate values present in the dataset which is </a:t>
            </a:r>
            <a:r>
              <a:rPr lang="en-IN" dirty="0">
                <a:solidFill>
                  <a:srgbClr val="FFFF00"/>
                </a:solidFill>
              </a:rPr>
              <a:t>166.</a:t>
            </a:r>
          </a:p>
        </p:txBody>
      </p:sp>
    </p:spTree>
    <p:extLst>
      <p:ext uri="{BB962C8B-B14F-4D97-AF65-F5344CB8AC3E}">
        <p14:creationId xmlns:p14="http://schemas.microsoft.com/office/powerpoint/2010/main" val="3964550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A17A-CB66-7F34-E480-AF2F5C969C68}"/>
              </a:ext>
            </a:extLst>
          </p:cNvPr>
          <p:cNvSpPr>
            <a:spLocks noGrp="1"/>
          </p:cNvSpPr>
          <p:nvPr>
            <p:ph type="title"/>
          </p:nvPr>
        </p:nvSpPr>
        <p:spPr>
          <a:xfrm>
            <a:off x="377714" y="327660"/>
            <a:ext cx="4540472" cy="1447800"/>
          </a:xfrm>
        </p:spPr>
        <p:txBody>
          <a:bodyPr/>
          <a:lstStyle/>
          <a:p>
            <a:r>
              <a:rPr lang="en-US" dirty="0">
                <a:solidFill>
                  <a:schemeClr val="accent1"/>
                </a:solidFill>
              </a:rPr>
              <a:t>Column-43 Shopping on the website gives you the sense of adventure</a:t>
            </a:r>
            <a:endParaRPr lang="en-IN" dirty="0">
              <a:solidFill>
                <a:schemeClr val="accent1"/>
              </a:solidFill>
            </a:endParaRPr>
          </a:p>
        </p:txBody>
      </p:sp>
      <p:sp>
        <p:nvSpPr>
          <p:cNvPr id="4" name="Text Placeholder 3">
            <a:extLst>
              <a:ext uri="{FF2B5EF4-FFF2-40B4-BE49-F238E27FC236}">
                <a16:creationId xmlns:a16="http://schemas.microsoft.com/office/drawing/2014/main" id="{C816E744-24F0-974D-C15E-DE37DA2536F4}"/>
              </a:ext>
            </a:extLst>
          </p:cNvPr>
          <p:cNvSpPr>
            <a:spLocks noGrp="1"/>
          </p:cNvSpPr>
          <p:nvPr>
            <p:ph type="body" sz="half" idx="2"/>
          </p:nvPr>
        </p:nvSpPr>
        <p:spPr>
          <a:xfrm>
            <a:off x="377714" y="2438401"/>
            <a:ext cx="4540472" cy="4091939"/>
          </a:xfrm>
        </p:spPr>
        <p:txBody>
          <a:bodyPr>
            <a:normAutofit/>
          </a:bodyPr>
          <a:lstStyle/>
          <a:p>
            <a:r>
              <a:rPr lang="en-US" sz="1600" dirty="0"/>
              <a:t>this graph tell that what people say about this statement that Shopping on the website gives you the sense of adventure</a:t>
            </a:r>
          </a:p>
          <a:p>
            <a:pPr marL="285750" indent="-285750">
              <a:buFont typeface="Arial" panose="020B0604020202020204" pitchFamily="34" charset="0"/>
              <a:buChar char="•"/>
            </a:pPr>
            <a:r>
              <a:rPr lang="en-US" sz="1600" dirty="0"/>
              <a:t>most of them agree around 100 of them</a:t>
            </a:r>
          </a:p>
          <a:p>
            <a:pPr marL="285750" indent="-285750">
              <a:buFont typeface="Arial" panose="020B0604020202020204" pitchFamily="34" charset="0"/>
              <a:buChar char="•"/>
            </a:pPr>
            <a:r>
              <a:rPr lang="en-US" sz="1600" dirty="0"/>
              <a:t>then most of them strongly agree around 55 of them</a:t>
            </a:r>
          </a:p>
          <a:p>
            <a:pPr marL="285750" indent="-285750">
              <a:buFont typeface="Arial" panose="020B0604020202020204" pitchFamily="34" charset="0"/>
              <a:buChar char="•"/>
            </a:pPr>
            <a:r>
              <a:rPr lang="en-US" sz="1600" dirty="0"/>
              <a:t>then is the indifferent around 58 of them</a:t>
            </a:r>
          </a:p>
          <a:p>
            <a:pPr marL="285750" indent="-285750">
              <a:buFont typeface="Arial" panose="020B0604020202020204" pitchFamily="34" charset="0"/>
              <a:buChar char="•"/>
            </a:pPr>
            <a:r>
              <a:rPr lang="en-US" sz="1600" dirty="0"/>
              <a:t>then comes disagree around 52 of them</a:t>
            </a:r>
          </a:p>
          <a:p>
            <a:pPr marL="285750" indent="-285750">
              <a:buFont typeface="Arial" panose="020B0604020202020204" pitchFamily="34" charset="0"/>
              <a:buChar char="•"/>
            </a:pPr>
            <a:r>
              <a:rPr lang="en-US" sz="1600" dirty="0"/>
              <a:t>then is strongly disagree around 6 of them</a:t>
            </a:r>
            <a:endParaRPr lang="en-IN" sz="1600" dirty="0"/>
          </a:p>
        </p:txBody>
      </p:sp>
      <p:pic>
        <p:nvPicPr>
          <p:cNvPr id="43010" name="Picture 2">
            <a:extLst>
              <a:ext uri="{FF2B5EF4-FFF2-40B4-BE49-F238E27FC236}">
                <a16:creationId xmlns:a16="http://schemas.microsoft.com/office/drawing/2014/main" id="{FFE88F22-FC6B-10BA-4DA0-19A2F9016E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3770" y="2058878"/>
            <a:ext cx="518095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573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DC46-2690-435A-6AAE-DC7F19F203B3}"/>
              </a:ext>
            </a:extLst>
          </p:cNvPr>
          <p:cNvSpPr>
            <a:spLocks noGrp="1"/>
          </p:cNvSpPr>
          <p:nvPr>
            <p:ph type="title"/>
          </p:nvPr>
        </p:nvSpPr>
        <p:spPr>
          <a:xfrm>
            <a:off x="400574" y="327660"/>
            <a:ext cx="5120116" cy="1447800"/>
          </a:xfrm>
        </p:spPr>
        <p:txBody>
          <a:bodyPr/>
          <a:lstStyle/>
          <a:p>
            <a:r>
              <a:rPr lang="en-US" dirty="0">
                <a:solidFill>
                  <a:schemeClr val="accent1"/>
                </a:solidFill>
              </a:rPr>
              <a:t>Column-44 Shopping on your preferred e-tailer enhances your social status</a:t>
            </a:r>
            <a:endParaRPr lang="en-IN" dirty="0">
              <a:solidFill>
                <a:schemeClr val="accent1"/>
              </a:solidFill>
            </a:endParaRPr>
          </a:p>
        </p:txBody>
      </p:sp>
      <p:sp>
        <p:nvSpPr>
          <p:cNvPr id="4" name="Text Placeholder 3">
            <a:extLst>
              <a:ext uri="{FF2B5EF4-FFF2-40B4-BE49-F238E27FC236}">
                <a16:creationId xmlns:a16="http://schemas.microsoft.com/office/drawing/2014/main" id="{39DEA6AA-005C-FE09-1983-65F3594B95A1}"/>
              </a:ext>
            </a:extLst>
          </p:cNvPr>
          <p:cNvSpPr>
            <a:spLocks noGrp="1"/>
          </p:cNvSpPr>
          <p:nvPr>
            <p:ph type="body" sz="half" idx="2"/>
          </p:nvPr>
        </p:nvSpPr>
        <p:spPr>
          <a:xfrm>
            <a:off x="526305" y="2602022"/>
            <a:ext cx="3401063" cy="2895599"/>
          </a:xfrm>
        </p:spPr>
        <p:txBody>
          <a:bodyPr>
            <a:noAutofit/>
          </a:bodyPr>
          <a:lstStyle/>
          <a:p>
            <a:r>
              <a:rPr lang="en-US" dirty="0"/>
              <a:t>this graph tell that what people say about this statement that Shopping on your preferred e-tailer enhances your social status</a:t>
            </a:r>
          </a:p>
          <a:p>
            <a:pPr marL="285750" indent="-285750">
              <a:buFont typeface="Arial" panose="020B0604020202020204" pitchFamily="34" charset="0"/>
              <a:buChar char="•"/>
            </a:pPr>
            <a:r>
              <a:rPr lang="en-US" dirty="0"/>
              <a:t>most of them strongly agree around 53 of them</a:t>
            </a:r>
          </a:p>
          <a:p>
            <a:pPr marL="285750" indent="-285750">
              <a:buFont typeface="Arial" panose="020B0604020202020204" pitchFamily="34" charset="0"/>
              <a:buChar char="•"/>
            </a:pPr>
            <a:r>
              <a:rPr lang="en-US" dirty="0"/>
              <a:t>then most of them agree around 78 of them</a:t>
            </a:r>
          </a:p>
          <a:p>
            <a:pPr marL="285750" indent="-285750">
              <a:buFont typeface="Arial" panose="020B0604020202020204" pitchFamily="34" charset="0"/>
              <a:buChar char="•"/>
            </a:pPr>
            <a:r>
              <a:rPr lang="en-US" dirty="0"/>
              <a:t>then is the indifferent around 97 of them</a:t>
            </a:r>
          </a:p>
          <a:p>
            <a:pPr marL="285750" indent="-285750">
              <a:buFont typeface="Arial" panose="020B0604020202020204" pitchFamily="34" charset="0"/>
              <a:buChar char="•"/>
            </a:pPr>
            <a:r>
              <a:rPr lang="en-US" dirty="0"/>
              <a:t>then comes disagree around 28 of them</a:t>
            </a:r>
          </a:p>
          <a:p>
            <a:pPr marL="285750" indent="-285750">
              <a:buFont typeface="Arial" panose="020B0604020202020204" pitchFamily="34" charset="0"/>
              <a:buChar char="•"/>
            </a:pPr>
            <a:r>
              <a:rPr lang="en-US" dirty="0"/>
              <a:t>then is strongly disagree around 30 of them</a:t>
            </a:r>
            <a:endParaRPr lang="en-IN" dirty="0"/>
          </a:p>
        </p:txBody>
      </p:sp>
      <p:pic>
        <p:nvPicPr>
          <p:cNvPr id="44034" name="Picture 2">
            <a:extLst>
              <a:ext uri="{FF2B5EF4-FFF2-40B4-BE49-F238E27FC236}">
                <a16:creationId xmlns:a16="http://schemas.microsoft.com/office/drawing/2014/main" id="{0DE76AB0-2C30-4887-B383-3A10F662DE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55878" y="2170637"/>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9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FBF9-C489-F984-292F-C1CC40EC494C}"/>
              </a:ext>
            </a:extLst>
          </p:cNvPr>
          <p:cNvSpPr>
            <a:spLocks noGrp="1"/>
          </p:cNvSpPr>
          <p:nvPr>
            <p:ph type="title"/>
          </p:nvPr>
        </p:nvSpPr>
        <p:spPr>
          <a:xfrm>
            <a:off x="389144" y="373380"/>
            <a:ext cx="5383006" cy="1447800"/>
          </a:xfrm>
        </p:spPr>
        <p:txBody>
          <a:bodyPr/>
          <a:lstStyle/>
          <a:p>
            <a:r>
              <a:rPr lang="en-US" dirty="0">
                <a:solidFill>
                  <a:schemeClr val="accent1"/>
                </a:solidFill>
              </a:rPr>
              <a:t>Column-45 You feel gratification shopping on your favorite e-tailer</a:t>
            </a:r>
            <a:endParaRPr lang="en-IN" dirty="0">
              <a:solidFill>
                <a:schemeClr val="accent1"/>
              </a:solidFill>
            </a:endParaRPr>
          </a:p>
        </p:txBody>
      </p:sp>
      <p:sp>
        <p:nvSpPr>
          <p:cNvPr id="4" name="Text Placeholder 3">
            <a:extLst>
              <a:ext uri="{FF2B5EF4-FFF2-40B4-BE49-F238E27FC236}">
                <a16:creationId xmlns:a16="http://schemas.microsoft.com/office/drawing/2014/main" id="{07A41365-27EB-4D40-77F2-15E542B5FCA8}"/>
              </a:ext>
            </a:extLst>
          </p:cNvPr>
          <p:cNvSpPr>
            <a:spLocks noGrp="1"/>
          </p:cNvSpPr>
          <p:nvPr>
            <p:ph type="body" sz="half" idx="2"/>
          </p:nvPr>
        </p:nvSpPr>
        <p:spPr>
          <a:xfrm>
            <a:off x="389145" y="2547413"/>
            <a:ext cx="3401063" cy="2895599"/>
          </a:xfrm>
        </p:spPr>
        <p:txBody>
          <a:bodyPr>
            <a:noAutofit/>
          </a:bodyPr>
          <a:lstStyle/>
          <a:p>
            <a:r>
              <a:rPr lang="en-US" dirty="0"/>
              <a:t>this graph tell that what people say about this statement that You feel gratification shopping on your favorite e-tailer</a:t>
            </a:r>
          </a:p>
          <a:p>
            <a:pPr marL="285750" indent="-285750">
              <a:buFont typeface="Arial" panose="020B0604020202020204" pitchFamily="34" charset="0"/>
              <a:buChar char="•"/>
            </a:pPr>
            <a:r>
              <a:rPr lang="en-US" dirty="0"/>
              <a:t>most of them strongly agree around 64 of them</a:t>
            </a:r>
          </a:p>
          <a:p>
            <a:pPr marL="285750" indent="-285750">
              <a:buFont typeface="Arial" panose="020B0604020202020204" pitchFamily="34" charset="0"/>
              <a:buChar char="•"/>
            </a:pPr>
            <a:r>
              <a:rPr lang="en-US" dirty="0"/>
              <a:t>then most of them agree around 62 of them</a:t>
            </a:r>
          </a:p>
          <a:p>
            <a:pPr marL="285750" indent="-285750">
              <a:buFont typeface="Arial" panose="020B0604020202020204" pitchFamily="34" charset="0"/>
              <a:buChar char="•"/>
            </a:pPr>
            <a:r>
              <a:rPr lang="en-US" dirty="0"/>
              <a:t>then is the indifferent around 100 of them</a:t>
            </a:r>
          </a:p>
          <a:p>
            <a:pPr marL="285750" indent="-285750">
              <a:buFont typeface="Arial" panose="020B0604020202020204" pitchFamily="34" charset="0"/>
              <a:buChar char="•"/>
            </a:pPr>
            <a:r>
              <a:rPr lang="en-US" dirty="0"/>
              <a:t>then comes disagree around 20 of them</a:t>
            </a:r>
          </a:p>
          <a:p>
            <a:pPr marL="285750" indent="-285750">
              <a:buFont typeface="Arial" panose="020B0604020202020204" pitchFamily="34" charset="0"/>
              <a:buChar char="•"/>
            </a:pPr>
            <a:r>
              <a:rPr lang="en-US" dirty="0"/>
              <a:t>then is strongly disagree 17 of them</a:t>
            </a:r>
            <a:endParaRPr lang="en-IN" dirty="0"/>
          </a:p>
        </p:txBody>
      </p:sp>
      <p:pic>
        <p:nvPicPr>
          <p:cNvPr id="45058" name="Picture 2">
            <a:extLst>
              <a:ext uri="{FF2B5EF4-FFF2-40B4-BE49-F238E27FC236}">
                <a16:creationId xmlns:a16="http://schemas.microsoft.com/office/drawing/2014/main" id="{7D361E1B-7CD8-16E9-1573-168482549E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5908" y="2331720"/>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182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FC1D-00C2-A1C6-DCE4-828691BD95EB}"/>
              </a:ext>
            </a:extLst>
          </p:cNvPr>
          <p:cNvSpPr>
            <a:spLocks noGrp="1"/>
          </p:cNvSpPr>
          <p:nvPr>
            <p:ph type="title"/>
          </p:nvPr>
        </p:nvSpPr>
        <p:spPr>
          <a:xfrm>
            <a:off x="343424" y="373380"/>
            <a:ext cx="4850792" cy="1447800"/>
          </a:xfrm>
        </p:spPr>
        <p:txBody>
          <a:bodyPr/>
          <a:lstStyle/>
          <a:p>
            <a:r>
              <a:rPr lang="en-US" dirty="0">
                <a:solidFill>
                  <a:schemeClr val="accent1"/>
                </a:solidFill>
              </a:rPr>
              <a:t>Column-46 Shopping on the website helps you fulfill certain roles</a:t>
            </a:r>
            <a:endParaRPr lang="en-IN" dirty="0">
              <a:solidFill>
                <a:schemeClr val="accent1"/>
              </a:solidFill>
            </a:endParaRPr>
          </a:p>
        </p:txBody>
      </p:sp>
      <p:sp>
        <p:nvSpPr>
          <p:cNvPr id="4" name="Text Placeholder 3">
            <a:extLst>
              <a:ext uri="{FF2B5EF4-FFF2-40B4-BE49-F238E27FC236}">
                <a16:creationId xmlns:a16="http://schemas.microsoft.com/office/drawing/2014/main" id="{808024F9-88B9-81C0-31D3-20038C273502}"/>
              </a:ext>
            </a:extLst>
          </p:cNvPr>
          <p:cNvSpPr>
            <a:spLocks noGrp="1"/>
          </p:cNvSpPr>
          <p:nvPr>
            <p:ph type="body" sz="half" idx="2"/>
          </p:nvPr>
        </p:nvSpPr>
        <p:spPr>
          <a:xfrm>
            <a:off x="343425" y="2386330"/>
            <a:ext cx="3401063" cy="2895599"/>
          </a:xfrm>
        </p:spPr>
        <p:txBody>
          <a:bodyPr>
            <a:noAutofit/>
          </a:bodyPr>
          <a:lstStyle/>
          <a:p>
            <a:r>
              <a:rPr lang="en-US" sz="1600" dirty="0"/>
              <a:t>this graph tell that what people say about this statement that Shopping on the website helps you fulfill certain roles</a:t>
            </a:r>
          </a:p>
          <a:p>
            <a:pPr marL="285750" indent="-285750">
              <a:buFont typeface="Arial" panose="020B0604020202020204" pitchFamily="34" charset="0"/>
              <a:buChar char="•"/>
            </a:pPr>
            <a:r>
              <a:rPr lang="en-US" sz="1600" dirty="0"/>
              <a:t>most of them indifferent and agree around 88 of them</a:t>
            </a:r>
          </a:p>
          <a:p>
            <a:pPr marL="285750" indent="-285750">
              <a:buFont typeface="Arial" panose="020B0604020202020204" pitchFamily="34" charset="0"/>
              <a:buChar char="•"/>
            </a:pPr>
            <a:r>
              <a:rPr lang="en-US" sz="1600" dirty="0"/>
              <a:t>then most of them strongly agree around 37 of them</a:t>
            </a:r>
          </a:p>
          <a:p>
            <a:pPr marL="285750" indent="-285750">
              <a:buFont typeface="Arial" panose="020B0604020202020204" pitchFamily="34" charset="0"/>
              <a:buChar char="•"/>
            </a:pPr>
            <a:r>
              <a:rPr lang="en-US" sz="1600" dirty="0"/>
              <a:t>then is the strongly disagree around 32 of them</a:t>
            </a:r>
          </a:p>
          <a:p>
            <a:pPr marL="285750" indent="-285750">
              <a:buFont typeface="Arial" panose="020B0604020202020204" pitchFamily="34" charset="0"/>
              <a:buChar char="•"/>
            </a:pPr>
            <a:r>
              <a:rPr lang="en-US" sz="1600" dirty="0"/>
              <a:t>then comes disagree around 24 of them</a:t>
            </a:r>
            <a:endParaRPr lang="en-IN" sz="1600" dirty="0"/>
          </a:p>
        </p:txBody>
      </p:sp>
      <p:pic>
        <p:nvPicPr>
          <p:cNvPr id="46082" name="Picture 2">
            <a:extLst>
              <a:ext uri="{FF2B5EF4-FFF2-40B4-BE49-F238E27FC236}">
                <a16:creationId xmlns:a16="http://schemas.microsoft.com/office/drawing/2014/main" id="{45206F30-987B-AB58-DC26-36542CB3E1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8892" y="2170637"/>
            <a:ext cx="4850793"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05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1DC3-CADC-9563-1EF4-B9F18ACA4E67}"/>
              </a:ext>
            </a:extLst>
          </p:cNvPr>
          <p:cNvSpPr>
            <a:spLocks noGrp="1"/>
          </p:cNvSpPr>
          <p:nvPr>
            <p:ph type="title"/>
          </p:nvPr>
        </p:nvSpPr>
        <p:spPr>
          <a:xfrm>
            <a:off x="320564" y="327660"/>
            <a:ext cx="4640056" cy="1447800"/>
          </a:xfrm>
        </p:spPr>
        <p:txBody>
          <a:bodyPr/>
          <a:lstStyle/>
          <a:p>
            <a:r>
              <a:rPr lang="en-US" dirty="0">
                <a:solidFill>
                  <a:schemeClr val="accent1"/>
                </a:solidFill>
              </a:rPr>
              <a:t>Column-47 Getting value for money spent</a:t>
            </a:r>
            <a:endParaRPr lang="en-IN" dirty="0">
              <a:solidFill>
                <a:schemeClr val="accent1"/>
              </a:solidFill>
            </a:endParaRPr>
          </a:p>
        </p:txBody>
      </p:sp>
      <p:sp>
        <p:nvSpPr>
          <p:cNvPr id="4" name="Text Placeholder 3">
            <a:extLst>
              <a:ext uri="{FF2B5EF4-FFF2-40B4-BE49-F238E27FC236}">
                <a16:creationId xmlns:a16="http://schemas.microsoft.com/office/drawing/2014/main" id="{A21E55FA-BB67-5E8B-8C12-28C5713E9586}"/>
              </a:ext>
            </a:extLst>
          </p:cNvPr>
          <p:cNvSpPr>
            <a:spLocks noGrp="1"/>
          </p:cNvSpPr>
          <p:nvPr>
            <p:ph type="body" sz="half" idx="2"/>
          </p:nvPr>
        </p:nvSpPr>
        <p:spPr>
          <a:xfrm>
            <a:off x="320564" y="2516079"/>
            <a:ext cx="3810529" cy="3326984"/>
          </a:xfrm>
        </p:spPr>
        <p:txBody>
          <a:bodyPr>
            <a:normAutofit/>
          </a:bodyPr>
          <a:lstStyle/>
          <a:p>
            <a:r>
              <a:rPr lang="en-US" dirty="0"/>
              <a:t>this graph tell that what people say about this statement that Getting value for money spent</a:t>
            </a:r>
          </a:p>
          <a:p>
            <a:pPr marL="285750" indent="-285750">
              <a:buFont typeface="Arial" panose="020B0604020202020204" pitchFamily="34" charset="0"/>
              <a:buChar char="•"/>
            </a:pPr>
            <a:r>
              <a:rPr lang="en-US" dirty="0"/>
              <a:t>most of them strongly agree around 80 of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most of them agree around 150 of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last one is the indifferent around 39 of them</a:t>
            </a:r>
            <a:endParaRPr lang="en-IN" dirty="0"/>
          </a:p>
        </p:txBody>
      </p:sp>
      <p:pic>
        <p:nvPicPr>
          <p:cNvPr id="47106" name="Picture 2">
            <a:extLst>
              <a:ext uri="{FF2B5EF4-FFF2-40B4-BE49-F238E27FC236}">
                <a16:creationId xmlns:a16="http://schemas.microsoft.com/office/drawing/2014/main" id="{59D54BF8-F900-A063-CCCD-4B571AEF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38708" y="2145030"/>
            <a:ext cx="4939682"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028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AFD2-0F13-DA32-374E-5A247A2F226A}"/>
              </a:ext>
            </a:extLst>
          </p:cNvPr>
          <p:cNvSpPr>
            <a:spLocks noGrp="1"/>
          </p:cNvSpPr>
          <p:nvPr>
            <p:ph type="title"/>
          </p:nvPr>
        </p:nvSpPr>
        <p:spPr>
          <a:xfrm>
            <a:off x="366284" y="201930"/>
            <a:ext cx="4525756" cy="1447800"/>
          </a:xfrm>
        </p:spPr>
        <p:txBody>
          <a:bodyPr/>
          <a:lstStyle/>
          <a:p>
            <a:r>
              <a:rPr lang="en-US" dirty="0">
                <a:solidFill>
                  <a:schemeClr val="accent1"/>
                </a:solidFill>
              </a:rPr>
              <a:t>Column-47 Easy to use website or application</a:t>
            </a:r>
            <a:endParaRPr lang="en-IN" dirty="0">
              <a:solidFill>
                <a:schemeClr val="accent1"/>
              </a:solidFill>
            </a:endParaRPr>
          </a:p>
        </p:txBody>
      </p:sp>
      <p:pic>
        <p:nvPicPr>
          <p:cNvPr id="5" name="Content Placeholder 4">
            <a:extLst>
              <a:ext uri="{FF2B5EF4-FFF2-40B4-BE49-F238E27FC236}">
                <a16:creationId xmlns:a16="http://schemas.microsoft.com/office/drawing/2014/main" id="{4C7D4A74-0077-F5C1-584F-4C468BFCCEF0}"/>
              </a:ext>
            </a:extLst>
          </p:cNvPr>
          <p:cNvPicPr>
            <a:picLocks noGrp="1" noChangeAspect="1"/>
          </p:cNvPicPr>
          <p:nvPr>
            <p:ph idx="1"/>
          </p:nvPr>
        </p:nvPicPr>
        <p:blipFill>
          <a:blip r:embed="rId2"/>
          <a:stretch>
            <a:fillRect/>
          </a:stretch>
        </p:blipFill>
        <p:spPr>
          <a:xfrm>
            <a:off x="6320790" y="2514600"/>
            <a:ext cx="5428139" cy="3461385"/>
          </a:xfrm>
          <a:prstGeom prst="rect">
            <a:avLst/>
          </a:prstGeom>
        </p:spPr>
      </p:pic>
      <p:sp>
        <p:nvSpPr>
          <p:cNvPr id="4" name="Text Placeholder 3">
            <a:extLst>
              <a:ext uri="{FF2B5EF4-FFF2-40B4-BE49-F238E27FC236}">
                <a16:creationId xmlns:a16="http://schemas.microsoft.com/office/drawing/2014/main" id="{03DAE3B0-F3FD-87DF-1BB9-F4CD693B11D5}"/>
              </a:ext>
            </a:extLst>
          </p:cNvPr>
          <p:cNvSpPr>
            <a:spLocks noGrp="1"/>
          </p:cNvSpPr>
          <p:nvPr>
            <p:ph type="body" sz="half" idx="2"/>
          </p:nvPr>
        </p:nvSpPr>
        <p:spPr>
          <a:xfrm>
            <a:off x="263415" y="1729742"/>
            <a:ext cx="3401063" cy="2895599"/>
          </a:xfrm>
        </p:spPr>
        <p:txBody>
          <a:bodyPr>
            <a:noAutofit/>
          </a:bodyPr>
          <a:lstStyle/>
          <a:p>
            <a:r>
              <a:rPr lang="en-IN" dirty="0"/>
              <a:t>this graph shows which website has the most Easy to use website or application</a:t>
            </a:r>
          </a:p>
          <a:p>
            <a:pPr marL="285750" indent="-285750">
              <a:buFont typeface="Arial" panose="020B0604020202020204" pitchFamily="34" charset="0"/>
              <a:buChar char="•"/>
            </a:pPr>
            <a:r>
              <a:rPr lang="en-IN" dirty="0"/>
              <a:t>most of the respondent ticked on amazon and </a:t>
            </a:r>
            <a:r>
              <a:rPr lang="en-IN" dirty="0" err="1"/>
              <a:t>flipkart</a:t>
            </a:r>
            <a:endParaRPr lang="en-IN" dirty="0"/>
          </a:p>
          <a:p>
            <a:pPr marL="285750" indent="-285750">
              <a:buFont typeface="Arial" panose="020B0604020202020204" pitchFamily="34" charset="0"/>
              <a:buChar char="•"/>
            </a:pPr>
            <a:r>
              <a:rPr lang="en-IN" dirty="0"/>
              <a:t>then amazon , </a:t>
            </a:r>
            <a:r>
              <a:rPr lang="en-IN" dirty="0" err="1"/>
              <a:t>flipkart</a:t>
            </a:r>
            <a:r>
              <a:rPr lang="en-IN" dirty="0"/>
              <a:t> and </a:t>
            </a:r>
            <a:r>
              <a:rPr lang="en-IN" dirty="0" err="1"/>
              <a:t>paytm</a:t>
            </a:r>
            <a:endParaRPr lang="en-IN" dirty="0"/>
          </a:p>
          <a:p>
            <a:pPr marL="285750" indent="-285750">
              <a:buFont typeface="Arial" panose="020B0604020202020204" pitchFamily="34" charset="0"/>
              <a:buChar char="•"/>
            </a:pPr>
            <a:r>
              <a:rPr lang="en-IN" dirty="0"/>
              <a:t>them amazon, </a:t>
            </a:r>
            <a:r>
              <a:rPr lang="en-IN" dirty="0" err="1"/>
              <a:t>flipkart</a:t>
            </a:r>
            <a:r>
              <a:rPr lang="en-IN" dirty="0"/>
              <a:t> , </a:t>
            </a:r>
            <a:r>
              <a:rPr lang="en-IN" dirty="0" err="1"/>
              <a:t>paytm</a:t>
            </a:r>
            <a:r>
              <a:rPr lang="en-IN" dirty="0"/>
              <a:t> and </a:t>
            </a:r>
            <a:r>
              <a:rPr lang="en-IN" dirty="0" err="1"/>
              <a:t>myntra</a:t>
            </a:r>
            <a:endParaRPr lang="en-IN" dirty="0"/>
          </a:p>
          <a:p>
            <a:pPr marL="285750" indent="-285750">
              <a:buFont typeface="Arial" panose="020B0604020202020204" pitchFamily="34" charset="0"/>
              <a:buChar char="•"/>
            </a:pPr>
            <a:r>
              <a:rPr lang="en-IN" dirty="0"/>
              <a:t>then amazon, </a:t>
            </a:r>
            <a:r>
              <a:rPr lang="en-IN" dirty="0" err="1"/>
              <a:t>flipkart</a:t>
            </a:r>
            <a:r>
              <a:rPr lang="en-IN" dirty="0"/>
              <a:t>, </a:t>
            </a:r>
            <a:r>
              <a:rPr lang="en-IN" dirty="0" err="1"/>
              <a:t>paytm</a:t>
            </a:r>
            <a:r>
              <a:rPr lang="en-IN" dirty="0"/>
              <a:t>, </a:t>
            </a:r>
            <a:r>
              <a:rPr lang="en-IN" dirty="0" err="1"/>
              <a:t>mayntra</a:t>
            </a:r>
            <a:r>
              <a:rPr lang="en-IN" dirty="0"/>
              <a:t>, and </a:t>
            </a:r>
            <a:r>
              <a:rPr lang="en-IN" dirty="0" err="1"/>
              <a:t>snapdeal</a:t>
            </a:r>
            <a:endParaRPr lang="en-IN" dirty="0"/>
          </a:p>
          <a:p>
            <a:pPr marL="285750" indent="-285750">
              <a:buFont typeface="Arial" panose="020B0604020202020204" pitchFamily="34" charset="0"/>
              <a:buChar char="•"/>
            </a:pPr>
            <a:r>
              <a:rPr lang="en-IN" dirty="0"/>
              <a:t>then amazon, </a:t>
            </a:r>
            <a:r>
              <a:rPr lang="en-IN" dirty="0" err="1"/>
              <a:t>flipkart</a:t>
            </a:r>
            <a:r>
              <a:rPr lang="en-IN" dirty="0"/>
              <a:t>, </a:t>
            </a:r>
            <a:r>
              <a:rPr lang="en-IN" dirty="0" err="1"/>
              <a:t>myntra</a:t>
            </a:r>
            <a:r>
              <a:rPr lang="en-IN" dirty="0"/>
              <a:t>, and </a:t>
            </a:r>
            <a:r>
              <a:rPr lang="en-IN" dirty="0" err="1"/>
              <a:t>snapdeal</a:t>
            </a:r>
            <a:endParaRPr lang="en-IN" dirty="0"/>
          </a:p>
          <a:p>
            <a:pPr marL="285750" indent="-285750">
              <a:buFont typeface="Arial" panose="020B0604020202020204" pitchFamily="34" charset="0"/>
              <a:buChar char="•"/>
            </a:pPr>
            <a:r>
              <a:rPr lang="en-IN" dirty="0"/>
              <a:t>then amazon</a:t>
            </a:r>
          </a:p>
          <a:p>
            <a:pPr marL="285750" indent="-285750">
              <a:buFont typeface="Arial" panose="020B0604020202020204" pitchFamily="34" charset="0"/>
              <a:buChar char="•"/>
            </a:pPr>
            <a:r>
              <a:rPr lang="en-IN" dirty="0"/>
              <a:t>then </a:t>
            </a:r>
            <a:r>
              <a:rPr lang="en-IN" dirty="0" err="1"/>
              <a:t>flipkart</a:t>
            </a:r>
            <a:endParaRPr lang="en-IN" dirty="0"/>
          </a:p>
          <a:p>
            <a:pPr marL="285750" indent="-285750">
              <a:buFont typeface="Arial" panose="020B0604020202020204" pitchFamily="34" charset="0"/>
              <a:buChar char="•"/>
            </a:pPr>
            <a:r>
              <a:rPr lang="en-IN" dirty="0"/>
              <a:t>then paytm.com</a:t>
            </a:r>
          </a:p>
          <a:p>
            <a:pPr marL="285750" indent="-285750">
              <a:buFont typeface="Arial" panose="020B0604020202020204" pitchFamily="34" charset="0"/>
              <a:buChar char="•"/>
            </a:pPr>
            <a:r>
              <a:rPr lang="en-IN" dirty="0"/>
              <a:t>then </a:t>
            </a:r>
            <a:r>
              <a:rPr lang="en-IN" dirty="0" err="1"/>
              <a:t>snapdeal</a:t>
            </a:r>
            <a:endParaRPr lang="en-IN" dirty="0"/>
          </a:p>
          <a:p>
            <a:pPr marL="285750" indent="-285750">
              <a:buFont typeface="Arial" panose="020B0604020202020204" pitchFamily="34" charset="0"/>
              <a:buChar char="•"/>
            </a:pPr>
            <a:r>
              <a:rPr lang="en-IN" dirty="0"/>
              <a:t>then last </a:t>
            </a:r>
            <a:r>
              <a:rPr lang="en-IN" dirty="0" err="1"/>
              <a:t>myntra</a:t>
            </a:r>
            <a:endParaRPr lang="en-IN" dirty="0"/>
          </a:p>
        </p:txBody>
      </p:sp>
    </p:spTree>
    <p:extLst>
      <p:ext uri="{BB962C8B-B14F-4D97-AF65-F5344CB8AC3E}">
        <p14:creationId xmlns:p14="http://schemas.microsoft.com/office/powerpoint/2010/main" val="3599627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9308-2903-0DD7-42CE-6B3E560046F9}"/>
              </a:ext>
            </a:extLst>
          </p:cNvPr>
          <p:cNvSpPr>
            <a:spLocks noGrp="1"/>
          </p:cNvSpPr>
          <p:nvPr>
            <p:ph type="title"/>
          </p:nvPr>
        </p:nvSpPr>
        <p:spPr>
          <a:xfrm>
            <a:off x="431054" y="259080"/>
            <a:ext cx="4563856" cy="1447800"/>
          </a:xfrm>
        </p:spPr>
        <p:txBody>
          <a:bodyPr/>
          <a:lstStyle/>
          <a:p>
            <a:r>
              <a:rPr lang="en-US" dirty="0">
                <a:solidFill>
                  <a:schemeClr val="accent1"/>
                </a:solidFill>
              </a:rPr>
              <a:t>Column-48 Visual appealing web-page layout</a:t>
            </a:r>
            <a:endParaRPr lang="en-IN" dirty="0">
              <a:solidFill>
                <a:schemeClr val="accent1"/>
              </a:solidFill>
            </a:endParaRPr>
          </a:p>
        </p:txBody>
      </p:sp>
      <p:sp>
        <p:nvSpPr>
          <p:cNvPr id="4" name="Text Placeholder 3">
            <a:extLst>
              <a:ext uri="{FF2B5EF4-FFF2-40B4-BE49-F238E27FC236}">
                <a16:creationId xmlns:a16="http://schemas.microsoft.com/office/drawing/2014/main" id="{900AEDAB-7DA9-74F2-206E-7580C75180E3}"/>
              </a:ext>
            </a:extLst>
          </p:cNvPr>
          <p:cNvSpPr>
            <a:spLocks noGrp="1"/>
          </p:cNvSpPr>
          <p:nvPr>
            <p:ph type="body" sz="half" idx="2"/>
          </p:nvPr>
        </p:nvSpPr>
        <p:spPr>
          <a:xfrm>
            <a:off x="431054" y="2083972"/>
            <a:ext cx="3401063" cy="2895599"/>
          </a:xfrm>
        </p:spPr>
        <p:txBody>
          <a:bodyPr>
            <a:noAutofit/>
          </a:bodyPr>
          <a:lstStyle/>
          <a:p>
            <a:r>
              <a:rPr lang="en-IN" sz="1200" dirty="0"/>
              <a:t>this graph shows which website has the most Visual appealing web-page layout</a:t>
            </a:r>
          </a:p>
          <a:p>
            <a:pPr marL="285750" indent="-285750">
              <a:buFont typeface="Arial" panose="020B0604020202020204" pitchFamily="34" charset="0"/>
              <a:buChar char="•"/>
            </a:pPr>
            <a:r>
              <a:rPr lang="en-IN" sz="1200" dirty="0"/>
              <a:t>most of the respondent ticked on amazon and </a:t>
            </a:r>
            <a:r>
              <a:rPr lang="en-IN" sz="1200" dirty="0" err="1"/>
              <a:t>flipkart</a:t>
            </a:r>
            <a:endParaRPr lang="en-IN" sz="1200" dirty="0"/>
          </a:p>
          <a:p>
            <a:pPr marL="285750" indent="-285750">
              <a:buFont typeface="Arial" panose="020B0604020202020204" pitchFamily="34" charset="0"/>
              <a:buChar char="•"/>
            </a:pPr>
            <a:r>
              <a:rPr lang="en-IN" sz="1200" dirty="0"/>
              <a:t>then amazon , </a:t>
            </a:r>
            <a:r>
              <a:rPr lang="en-IN" sz="1200" dirty="0" err="1"/>
              <a:t>flipkart</a:t>
            </a:r>
            <a:r>
              <a:rPr lang="en-IN" sz="1200" dirty="0"/>
              <a:t> and </a:t>
            </a:r>
            <a:r>
              <a:rPr lang="en-IN" sz="1200" dirty="0" err="1"/>
              <a:t>myntra</a:t>
            </a:r>
            <a:endParaRPr lang="en-IN" sz="1200" dirty="0"/>
          </a:p>
          <a:p>
            <a:pPr marL="285750" indent="-285750">
              <a:buFont typeface="Arial" panose="020B0604020202020204" pitchFamily="34" charset="0"/>
              <a:buChar char="•"/>
            </a:pPr>
            <a:r>
              <a:rPr lang="en-IN" sz="1200" dirty="0"/>
              <a:t>them amazon, </a:t>
            </a:r>
            <a:r>
              <a:rPr lang="en-IN" sz="1200" dirty="0" err="1"/>
              <a:t>flipkart</a:t>
            </a:r>
            <a:r>
              <a:rPr lang="en-IN" sz="1200" dirty="0"/>
              <a:t> , </a:t>
            </a:r>
            <a:r>
              <a:rPr lang="en-IN" sz="1200" dirty="0" err="1"/>
              <a:t>paytm</a:t>
            </a:r>
            <a:r>
              <a:rPr lang="en-IN" sz="1200" dirty="0"/>
              <a:t> and </a:t>
            </a:r>
            <a:r>
              <a:rPr lang="en-IN" sz="1200" dirty="0" err="1"/>
              <a:t>myntra</a:t>
            </a:r>
            <a:endParaRPr lang="en-IN" sz="1200" dirty="0"/>
          </a:p>
          <a:p>
            <a:pPr marL="285750" indent="-285750">
              <a:buFont typeface="Arial" panose="020B0604020202020204" pitchFamily="34" charset="0"/>
              <a:buChar char="•"/>
            </a:pPr>
            <a:r>
              <a:rPr lang="en-IN" sz="1200" dirty="0"/>
              <a:t>then amazon, </a:t>
            </a:r>
            <a:r>
              <a:rPr lang="en-IN" sz="1200" dirty="0" err="1"/>
              <a:t>flipkart</a:t>
            </a:r>
            <a:r>
              <a:rPr lang="en-IN" sz="1200" dirty="0"/>
              <a:t>, and </a:t>
            </a:r>
            <a:r>
              <a:rPr lang="en-IN" sz="1200" dirty="0" err="1"/>
              <a:t>paytm</a:t>
            </a:r>
            <a:endParaRPr lang="en-IN" sz="1200" dirty="0"/>
          </a:p>
          <a:p>
            <a:pPr marL="285750" indent="-285750">
              <a:buFont typeface="Arial" panose="020B0604020202020204" pitchFamily="34" charset="0"/>
              <a:buChar char="•"/>
            </a:pPr>
            <a:r>
              <a:rPr lang="en-IN" sz="1200" dirty="0"/>
              <a:t>then amazon, </a:t>
            </a:r>
            <a:r>
              <a:rPr lang="en-IN" sz="1200" dirty="0" err="1"/>
              <a:t>flipkart</a:t>
            </a:r>
            <a:r>
              <a:rPr lang="en-IN" sz="1200" dirty="0"/>
              <a:t>, </a:t>
            </a:r>
            <a:r>
              <a:rPr lang="en-IN" sz="1200" dirty="0" err="1"/>
              <a:t>myntra</a:t>
            </a:r>
            <a:r>
              <a:rPr lang="en-IN" sz="1200" dirty="0"/>
              <a:t>, and </a:t>
            </a:r>
            <a:r>
              <a:rPr lang="en-IN" sz="1200" dirty="0" err="1"/>
              <a:t>snapdeal</a:t>
            </a:r>
            <a:endParaRPr lang="en-IN" sz="1200" dirty="0"/>
          </a:p>
          <a:p>
            <a:pPr marL="285750" indent="-285750">
              <a:buFont typeface="Arial" panose="020B0604020202020204" pitchFamily="34" charset="0"/>
              <a:buChar char="•"/>
            </a:pPr>
            <a:r>
              <a:rPr lang="en-IN" sz="1200" dirty="0"/>
              <a:t>then amazon</a:t>
            </a:r>
          </a:p>
          <a:p>
            <a:pPr marL="285750" indent="-285750">
              <a:buFont typeface="Arial" panose="020B0604020202020204" pitchFamily="34" charset="0"/>
              <a:buChar char="•"/>
            </a:pPr>
            <a:r>
              <a:rPr lang="en-IN" sz="1200" dirty="0"/>
              <a:t>then </a:t>
            </a:r>
            <a:r>
              <a:rPr lang="en-IN" sz="1200" dirty="0" err="1"/>
              <a:t>flipkart</a:t>
            </a:r>
            <a:endParaRPr lang="en-IN" sz="1200" dirty="0"/>
          </a:p>
          <a:p>
            <a:pPr marL="285750" indent="-285750">
              <a:buFont typeface="Arial" panose="020B0604020202020204" pitchFamily="34" charset="0"/>
              <a:buChar char="•"/>
            </a:pPr>
            <a:r>
              <a:rPr lang="en-IN" sz="1200" dirty="0"/>
              <a:t>then </a:t>
            </a:r>
            <a:r>
              <a:rPr lang="en-IN" sz="1200" dirty="0" err="1"/>
              <a:t>myntra</a:t>
            </a:r>
            <a:endParaRPr lang="en-IN" sz="1200" dirty="0"/>
          </a:p>
          <a:p>
            <a:pPr marL="285750" indent="-285750">
              <a:buFont typeface="Arial" panose="020B0604020202020204" pitchFamily="34" charset="0"/>
              <a:buChar char="•"/>
            </a:pPr>
            <a:r>
              <a:rPr lang="en-IN" sz="1200" dirty="0"/>
              <a:t>then </a:t>
            </a:r>
            <a:r>
              <a:rPr lang="en-IN" sz="1200" dirty="0" err="1"/>
              <a:t>snapdeal</a:t>
            </a:r>
            <a:endParaRPr lang="en-IN" sz="1200" dirty="0"/>
          </a:p>
          <a:p>
            <a:pPr marL="285750" indent="-285750">
              <a:buFont typeface="Arial" panose="020B0604020202020204" pitchFamily="34" charset="0"/>
              <a:buChar char="•"/>
            </a:pPr>
            <a:r>
              <a:rPr lang="en-IN" sz="1200" dirty="0"/>
              <a:t>then </a:t>
            </a:r>
            <a:r>
              <a:rPr lang="en-IN" sz="1200" dirty="0" err="1"/>
              <a:t>paytm</a:t>
            </a:r>
            <a:endParaRPr lang="en-IN" sz="1200" dirty="0"/>
          </a:p>
        </p:txBody>
      </p:sp>
      <p:pic>
        <p:nvPicPr>
          <p:cNvPr id="48132" name="Picture 4">
            <a:extLst>
              <a:ext uri="{FF2B5EF4-FFF2-40B4-BE49-F238E27FC236}">
                <a16:creationId xmlns:a16="http://schemas.microsoft.com/office/drawing/2014/main" id="{3A88CAAE-3F62-4690-EB02-63AA9D9B20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02045" y="2083972"/>
            <a:ext cx="5195888" cy="309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61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CD41-805F-4D0C-0137-0F8494809643}"/>
              </a:ext>
            </a:extLst>
          </p:cNvPr>
          <p:cNvSpPr>
            <a:spLocks noGrp="1"/>
          </p:cNvSpPr>
          <p:nvPr>
            <p:ph type="title"/>
          </p:nvPr>
        </p:nvSpPr>
        <p:spPr>
          <a:xfrm>
            <a:off x="240554" y="144780"/>
            <a:ext cx="4822936" cy="1447800"/>
          </a:xfrm>
        </p:spPr>
        <p:txBody>
          <a:bodyPr/>
          <a:lstStyle/>
          <a:p>
            <a:r>
              <a:rPr lang="en-US" dirty="0">
                <a:solidFill>
                  <a:schemeClr val="accent1"/>
                </a:solidFill>
              </a:rPr>
              <a:t>Column-49 Wild variety of product on offer</a:t>
            </a:r>
            <a:endParaRPr lang="en-IN" dirty="0">
              <a:solidFill>
                <a:schemeClr val="accent1"/>
              </a:solidFill>
            </a:endParaRPr>
          </a:p>
        </p:txBody>
      </p:sp>
      <p:sp>
        <p:nvSpPr>
          <p:cNvPr id="4" name="Text Placeholder 3">
            <a:extLst>
              <a:ext uri="{FF2B5EF4-FFF2-40B4-BE49-F238E27FC236}">
                <a16:creationId xmlns:a16="http://schemas.microsoft.com/office/drawing/2014/main" id="{32067FBC-08C7-9DE6-4209-FD49D9B130A6}"/>
              </a:ext>
            </a:extLst>
          </p:cNvPr>
          <p:cNvSpPr>
            <a:spLocks noGrp="1"/>
          </p:cNvSpPr>
          <p:nvPr>
            <p:ph type="body" sz="half" idx="2"/>
          </p:nvPr>
        </p:nvSpPr>
        <p:spPr>
          <a:xfrm>
            <a:off x="240554" y="1803400"/>
            <a:ext cx="3401063" cy="2895599"/>
          </a:xfrm>
        </p:spPr>
        <p:txBody>
          <a:bodyPr>
            <a:noAutofit/>
          </a:bodyPr>
          <a:lstStyle/>
          <a:p>
            <a:r>
              <a:rPr lang="en-US" dirty="0"/>
              <a:t>this graph shows which website is the most Wild variety of product on offer</a:t>
            </a:r>
          </a:p>
          <a:p>
            <a:pPr marL="457200" indent="-457200">
              <a:buFont typeface="Arial" panose="020B0604020202020204" pitchFamily="34" charset="0"/>
              <a:buChar char="•"/>
            </a:pPr>
            <a:r>
              <a:rPr lang="en-US" dirty="0"/>
              <a:t>most of the respondent ticked on amazon and </a:t>
            </a:r>
            <a:r>
              <a:rPr lang="en-US" dirty="0" err="1"/>
              <a:t>flipkart</a:t>
            </a:r>
            <a:endParaRPr lang="en-US" dirty="0"/>
          </a:p>
          <a:p>
            <a:pPr marL="457200" indent="-457200">
              <a:buFont typeface="Arial" panose="020B0604020202020204" pitchFamily="34" charset="0"/>
              <a:buChar char="•"/>
            </a:pPr>
            <a:r>
              <a:rPr lang="en-US" dirty="0"/>
              <a:t>then amazon , </a:t>
            </a:r>
            <a:r>
              <a:rPr lang="en-US" dirty="0" err="1"/>
              <a:t>flipkart</a:t>
            </a:r>
            <a:r>
              <a:rPr lang="en-US" dirty="0"/>
              <a:t> and </a:t>
            </a:r>
            <a:r>
              <a:rPr lang="en-US" dirty="0" err="1"/>
              <a:t>myntra</a:t>
            </a:r>
            <a:endParaRPr lang="en-US" dirty="0"/>
          </a:p>
          <a:p>
            <a:pPr marL="457200" indent="-457200">
              <a:buFont typeface="Arial" panose="020B0604020202020204" pitchFamily="34" charset="0"/>
              <a:buChar char="•"/>
            </a:pPr>
            <a:r>
              <a:rPr lang="en-US" dirty="0"/>
              <a:t>them amazon, </a:t>
            </a:r>
            <a:r>
              <a:rPr lang="en-US" dirty="0" err="1"/>
              <a:t>flipkart</a:t>
            </a:r>
            <a:r>
              <a:rPr lang="en-US" dirty="0"/>
              <a:t> , </a:t>
            </a:r>
            <a:r>
              <a:rPr lang="en-US" dirty="0" err="1"/>
              <a:t>paytm</a:t>
            </a:r>
            <a:r>
              <a:rPr lang="en-US" dirty="0"/>
              <a:t> and </a:t>
            </a:r>
            <a:r>
              <a:rPr lang="en-US" dirty="0" err="1"/>
              <a:t>myntra</a:t>
            </a:r>
            <a:endParaRPr lang="en-US" dirty="0"/>
          </a:p>
          <a:p>
            <a:pPr marL="457200" indent="-457200">
              <a:buFont typeface="Arial" panose="020B0604020202020204" pitchFamily="34" charset="0"/>
              <a:buChar char="•"/>
            </a:pPr>
            <a:r>
              <a:rPr lang="en-US" dirty="0"/>
              <a:t>then amazon, </a:t>
            </a:r>
            <a:r>
              <a:rPr lang="en-US" dirty="0" err="1"/>
              <a:t>flipkart</a:t>
            </a:r>
            <a:r>
              <a:rPr lang="en-US" dirty="0"/>
              <a:t>, and </a:t>
            </a:r>
            <a:r>
              <a:rPr lang="en-US" dirty="0" err="1"/>
              <a:t>paytm</a:t>
            </a:r>
            <a:endParaRPr lang="en-US" dirty="0"/>
          </a:p>
          <a:p>
            <a:pPr marL="457200" indent="-457200">
              <a:buFont typeface="Arial" panose="020B0604020202020204" pitchFamily="34" charset="0"/>
              <a:buChar char="•"/>
            </a:pPr>
            <a:r>
              <a:rPr lang="en-US" dirty="0"/>
              <a:t>then amazon, </a:t>
            </a:r>
            <a:r>
              <a:rPr lang="en-US" dirty="0" err="1"/>
              <a:t>flipkart</a:t>
            </a:r>
            <a:r>
              <a:rPr lang="en-US" dirty="0"/>
              <a:t>, </a:t>
            </a:r>
            <a:r>
              <a:rPr lang="en-US" dirty="0" err="1"/>
              <a:t>myntra</a:t>
            </a:r>
            <a:r>
              <a:rPr lang="en-US" dirty="0"/>
              <a:t>, and </a:t>
            </a:r>
            <a:r>
              <a:rPr lang="en-US" dirty="0" err="1"/>
              <a:t>snapdeal</a:t>
            </a:r>
            <a:endParaRPr lang="en-US" dirty="0"/>
          </a:p>
          <a:p>
            <a:pPr marL="457200" indent="-457200">
              <a:buFont typeface="Arial" panose="020B0604020202020204" pitchFamily="34" charset="0"/>
              <a:buChar char="•"/>
            </a:pPr>
            <a:r>
              <a:rPr lang="en-US" dirty="0"/>
              <a:t>then amazon</a:t>
            </a:r>
          </a:p>
          <a:p>
            <a:pPr marL="457200" indent="-457200">
              <a:buFont typeface="Arial" panose="020B0604020202020204" pitchFamily="34" charset="0"/>
              <a:buChar char="•"/>
            </a:pPr>
            <a:r>
              <a:rPr lang="en-US" dirty="0"/>
              <a:t>then </a:t>
            </a:r>
            <a:r>
              <a:rPr lang="en-US" dirty="0" err="1"/>
              <a:t>flipkart</a:t>
            </a:r>
            <a:endParaRPr lang="en-US" dirty="0"/>
          </a:p>
          <a:p>
            <a:pPr marL="457200" indent="-457200">
              <a:buFont typeface="Arial" panose="020B0604020202020204" pitchFamily="34" charset="0"/>
              <a:buChar char="•"/>
            </a:pPr>
            <a:r>
              <a:rPr lang="en-US" dirty="0"/>
              <a:t>then </a:t>
            </a:r>
            <a:r>
              <a:rPr lang="en-US" dirty="0" err="1"/>
              <a:t>snapdeal</a:t>
            </a:r>
            <a:endParaRPr lang="en-US" dirty="0"/>
          </a:p>
          <a:p>
            <a:pPr marL="457200" indent="-457200">
              <a:buFont typeface="Arial" panose="020B0604020202020204" pitchFamily="34" charset="0"/>
              <a:buChar char="•"/>
            </a:pPr>
            <a:r>
              <a:rPr lang="en-US" dirty="0"/>
              <a:t>then </a:t>
            </a:r>
            <a:r>
              <a:rPr lang="en-US" dirty="0" err="1"/>
              <a:t>myntra</a:t>
            </a:r>
            <a:endParaRPr lang="en-US" dirty="0"/>
          </a:p>
          <a:p>
            <a:pPr marL="457200" indent="-457200">
              <a:buFont typeface="Arial" panose="020B0604020202020204" pitchFamily="34" charset="0"/>
              <a:buChar char="•"/>
            </a:pPr>
            <a:r>
              <a:rPr lang="en-US" dirty="0"/>
              <a:t>then </a:t>
            </a:r>
            <a:r>
              <a:rPr lang="en-US" dirty="0" err="1"/>
              <a:t>paytm</a:t>
            </a:r>
            <a:endParaRPr lang="en-IN" dirty="0"/>
          </a:p>
        </p:txBody>
      </p:sp>
      <p:pic>
        <p:nvPicPr>
          <p:cNvPr id="49154" name="Picture 2">
            <a:extLst>
              <a:ext uri="{FF2B5EF4-FFF2-40B4-BE49-F238E27FC236}">
                <a16:creationId xmlns:a16="http://schemas.microsoft.com/office/drawing/2014/main" id="{90F6B6ED-7ABA-83D2-0E26-8AF76839F7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59245" y="2498612"/>
            <a:ext cx="5195888" cy="292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74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641E-169A-A533-3D1E-C9E73D5D40CA}"/>
              </a:ext>
            </a:extLst>
          </p:cNvPr>
          <p:cNvSpPr>
            <a:spLocks noGrp="1"/>
          </p:cNvSpPr>
          <p:nvPr>
            <p:ph type="title"/>
          </p:nvPr>
        </p:nvSpPr>
        <p:spPr>
          <a:xfrm>
            <a:off x="286274" y="327660"/>
            <a:ext cx="4971526" cy="1447800"/>
          </a:xfrm>
        </p:spPr>
        <p:txBody>
          <a:bodyPr/>
          <a:lstStyle/>
          <a:p>
            <a:r>
              <a:rPr lang="en-US" dirty="0">
                <a:solidFill>
                  <a:schemeClr val="accent1"/>
                </a:solidFill>
              </a:rPr>
              <a:t>Column-50 Complete, relevant description information of products</a:t>
            </a:r>
            <a:endParaRPr lang="en-IN" dirty="0">
              <a:solidFill>
                <a:schemeClr val="accent1"/>
              </a:solidFill>
            </a:endParaRPr>
          </a:p>
        </p:txBody>
      </p:sp>
      <p:sp>
        <p:nvSpPr>
          <p:cNvPr id="4" name="Text Placeholder 3">
            <a:extLst>
              <a:ext uri="{FF2B5EF4-FFF2-40B4-BE49-F238E27FC236}">
                <a16:creationId xmlns:a16="http://schemas.microsoft.com/office/drawing/2014/main" id="{E95C192D-631A-EA4D-823F-AB48ECBB84CD}"/>
              </a:ext>
            </a:extLst>
          </p:cNvPr>
          <p:cNvSpPr>
            <a:spLocks noGrp="1"/>
          </p:cNvSpPr>
          <p:nvPr>
            <p:ph type="body" sz="half" idx="2"/>
          </p:nvPr>
        </p:nvSpPr>
        <p:spPr>
          <a:xfrm>
            <a:off x="286275" y="2285999"/>
            <a:ext cx="3401063" cy="2895599"/>
          </a:xfrm>
        </p:spPr>
        <p:txBody>
          <a:bodyPr>
            <a:noAutofit/>
          </a:bodyPr>
          <a:lstStyle/>
          <a:p>
            <a:r>
              <a:rPr lang="en-IN" sz="1200" dirty="0"/>
              <a:t>this graph shows which website has Complete, relevant description information of products</a:t>
            </a:r>
          </a:p>
          <a:p>
            <a:pPr marL="285750" indent="-285750">
              <a:buFont typeface="Arial" panose="020B0604020202020204" pitchFamily="34" charset="0"/>
              <a:buChar char="•"/>
            </a:pPr>
            <a:r>
              <a:rPr lang="en-IN" sz="1200" dirty="0"/>
              <a:t>most of the respondent ticked on amazon and </a:t>
            </a:r>
            <a:r>
              <a:rPr lang="en-IN" sz="1200" dirty="0" err="1"/>
              <a:t>flipkart</a:t>
            </a:r>
            <a:endParaRPr lang="en-IN" sz="1200" dirty="0"/>
          </a:p>
          <a:p>
            <a:pPr marL="285750" indent="-285750">
              <a:buFont typeface="Arial" panose="020B0604020202020204" pitchFamily="34" charset="0"/>
              <a:buChar char="•"/>
            </a:pPr>
            <a:r>
              <a:rPr lang="en-IN" sz="1200" dirty="0"/>
              <a:t>then amazon , </a:t>
            </a:r>
            <a:r>
              <a:rPr lang="en-IN" sz="1200" dirty="0" err="1"/>
              <a:t>flipkart</a:t>
            </a:r>
            <a:r>
              <a:rPr lang="en-IN" sz="1200" dirty="0"/>
              <a:t> and </a:t>
            </a:r>
            <a:r>
              <a:rPr lang="en-IN" sz="1200" dirty="0" err="1"/>
              <a:t>myntra</a:t>
            </a:r>
            <a:endParaRPr lang="en-IN" sz="1200" dirty="0"/>
          </a:p>
          <a:p>
            <a:pPr marL="285750" indent="-285750">
              <a:buFont typeface="Arial" panose="020B0604020202020204" pitchFamily="34" charset="0"/>
              <a:buChar char="•"/>
            </a:pPr>
            <a:r>
              <a:rPr lang="en-IN" sz="1200" dirty="0"/>
              <a:t>them amazon, </a:t>
            </a:r>
            <a:r>
              <a:rPr lang="en-IN" sz="1200" dirty="0" err="1"/>
              <a:t>flipkart</a:t>
            </a:r>
            <a:r>
              <a:rPr lang="en-IN" sz="1200" dirty="0"/>
              <a:t> , </a:t>
            </a:r>
            <a:r>
              <a:rPr lang="en-IN" sz="1200" dirty="0" err="1"/>
              <a:t>paytm</a:t>
            </a:r>
            <a:r>
              <a:rPr lang="en-IN" sz="1200" dirty="0"/>
              <a:t> and </a:t>
            </a:r>
            <a:r>
              <a:rPr lang="en-IN" sz="1200" dirty="0" err="1"/>
              <a:t>myntra</a:t>
            </a:r>
            <a:endParaRPr lang="en-IN" sz="1200" dirty="0"/>
          </a:p>
          <a:p>
            <a:pPr marL="285750" indent="-285750">
              <a:buFont typeface="Arial" panose="020B0604020202020204" pitchFamily="34" charset="0"/>
              <a:buChar char="•"/>
            </a:pPr>
            <a:r>
              <a:rPr lang="en-IN" sz="1200" dirty="0"/>
              <a:t>then amazon, </a:t>
            </a:r>
            <a:r>
              <a:rPr lang="en-IN" sz="1200" dirty="0" err="1"/>
              <a:t>flipkart</a:t>
            </a:r>
            <a:r>
              <a:rPr lang="en-IN" sz="1200" dirty="0"/>
              <a:t>, and </a:t>
            </a:r>
            <a:r>
              <a:rPr lang="en-IN" sz="1200" dirty="0" err="1"/>
              <a:t>paytm</a:t>
            </a:r>
            <a:endParaRPr lang="en-IN" sz="1200" dirty="0"/>
          </a:p>
          <a:p>
            <a:pPr marL="285750" indent="-285750">
              <a:buFont typeface="Arial" panose="020B0604020202020204" pitchFamily="34" charset="0"/>
              <a:buChar char="•"/>
            </a:pPr>
            <a:r>
              <a:rPr lang="en-IN" sz="1200" dirty="0"/>
              <a:t>then amazon, </a:t>
            </a:r>
            <a:r>
              <a:rPr lang="en-IN" sz="1200" dirty="0" err="1"/>
              <a:t>flipkart</a:t>
            </a:r>
            <a:r>
              <a:rPr lang="en-IN" sz="1200" dirty="0"/>
              <a:t>, </a:t>
            </a:r>
            <a:r>
              <a:rPr lang="en-IN" sz="1200" dirty="0" err="1"/>
              <a:t>myntra</a:t>
            </a:r>
            <a:r>
              <a:rPr lang="en-IN" sz="1200" dirty="0"/>
              <a:t>, and </a:t>
            </a:r>
            <a:r>
              <a:rPr lang="en-IN" sz="1200" dirty="0" err="1"/>
              <a:t>snapdeal</a:t>
            </a:r>
            <a:endParaRPr lang="en-IN" sz="1200" dirty="0"/>
          </a:p>
          <a:p>
            <a:pPr marL="285750" indent="-285750">
              <a:buFont typeface="Arial" panose="020B0604020202020204" pitchFamily="34" charset="0"/>
              <a:buChar char="•"/>
            </a:pPr>
            <a:r>
              <a:rPr lang="en-IN" sz="1200" dirty="0"/>
              <a:t>then amazon</a:t>
            </a:r>
          </a:p>
          <a:p>
            <a:pPr marL="285750" indent="-285750">
              <a:buFont typeface="Arial" panose="020B0604020202020204" pitchFamily="34" charset="0"/>
              <a:buChar char="•"/>
            </a:pPr>
            <a:r>
              <a:rPr lang="en-IN" sz="1200" dirty="0"/>
              <a:t>then </a:t>
            </a:r>
            <a:r>
              <a:rPr lang="en-IN" sz="1200" dirty="0" err="1"/>
              <a:t>flipkart</a:t>
            </a:r>
            <a:endParaRPr lang="en-IN" sz="1200" dirty="0"/>
          </a:p>
          <a:p>
            <a:pPr marL="285750" indent="-285750">
              <a:buFont typeface="Arial" panose="020B0604020202020204" pitchFamily="34" charset="0"/>
              <a:buChar char="•"/>
            </a:pPr>
            <a:r>
              <a:rPr lang="en-IN" sz="1200" dirty="0"/>
              <a:t>then </a:t>
            </a:r>
            <a:r>
              <a:rPr lang="en-IN" sz="1200" dirty="0" err="1"/>
              <a:t>snapdeal</a:t>
            </a:r>
            <a:endParaRPr lang="en-IN" sz="1200" dirty="0"/>
          </a:p>
          <a:p>
            <a:pPr marL="285750" indent="-285750">
              <a:buFont typeface="Arial" panose="020B0604020202020204" pitchFamily="34" charset="0"/>
              <a:buChar char="•"/>
            </a:pPr>
            <a:r>
              <a:rPr lang="en-IN" sz="1200" dirty="0"/>
              <a:t>then </a:t>
            </a:r>
            <a:r>
              <a:rPr lang="en-IN" sz="1200" dirty="0" err="1"/>
              <a:t>myntra</a:t>
            </a:r>
            <a:endParaRPr lang="en-IN" sz="1200" dirty="0"/>
          </a:p>
          <a:p>
            <a:pPr marL="285750" indent="-285750">
              <a:buFont typeface="Arial" panose="020B0604020202020204" pitchFamily="34" charset="0"/>
              <a:buChar char="•"/>
            </a:pPr>
            <a:r>
              <a:rPr lang="en-IN" sz="1200" dirty="0"/>
              <a:t>then </a:t>
            </a:r>
            <a:r>
              <a:rPr lang="en-IN" sz="1200" dirty="0" err="1"/>
              <a:t>paytm</a:t>
            </a:r>
            <a:endParaRPr lang="en-IN" sz="1200" dirty="0"/>
          </a:p>
        </p:txBody>
      </p:sp>
      <p:pic>
        <p:nvPicPr>
          <p:cNvPr id="50178" name="Picture 2">
            <a:extLst>
              <a:ext uri="{FF2B5EF4-FFF2-40B4-BE49-F238E27FC236}">
                <a16:creationId xmlns:a16="http://schemas.microsoft.com/office/drawing/2014/main" id="{28DF065D-FFFF-161E-5DCB-510CE8731B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0615" y="2392669"/>
            <a:ext cx="5195888" cy="302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89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A506-6690-DED7-9E9A-65756211185A}"/>
              </a:ext>
            </a:extLst>
          </p:cNvPr>
          <p:cNvSpPr>
            <a:spLocks noGrp="1"/>
          </p:cNvSpPr>
          <p:nvPr>
            <p:ph type="title"/>
          </p:nvPr>
        </p:nvSpPr>
        <p:spPr>
          <a:xfrm>
            <a:off x="286274" y="247650"/>
            <a:ext cx="4891516" cy="1447800"/>
          </a:xfrm>
        </p:spPr>
        <p:txBody>
          <a:bodyPr/>
          <a:lstStyle/>
          <a:p>
            <a:r>
              <a:rPr lang="en-US" dirty="0">
                <a:solidFill>
                  <a:schemeClr val="accent1"/>
                </a:solidFill>
              </a:rPr>
              <a:t>Column-51 Fast loading website speed of website and application</a:t>
            </a:r>
            <a:endParaRPr lang="en-IN" dirty="0">
              <a:solidFill>
                <a:schemeClr val="accent1"/>
              </a:solidFill>
            </a:endParaRPr>
          </a:p>
        </p:txBody>
      </p:sp>
      <p:sp>
        <p:nvSpPr>
          <p:cNvPr id="4" name="Text Placeholder 3">
            <a:extLst>
              <a:ext uri="{FF2B5EF4-FFF2-40B4-BE49-F238E27FC236}">
                <a16:creationId xmlns:a16="http://schemas.microsoft.com/office/drawing/2014/main" id="{AF64DA3C-830F-5096-7E25-F76EBFAF640F}"/>
              </a:ext>
            </a:extLst>
          </p:cNvPr>
          <p:cNvSpPr>
            <a:spLocks noGrp="1"/>
          </p:cNvSpPr>
          <p:nvPr>
            <p:ph type="body" sz="half" idx="2"/>
          </p:nvPr>
        </p:nvSpPr>
        <p:spPr>
          <a:xfrm>
            <a:off x="286274" y="2466340"/>
            <a:ext cx="3401063" cy="2895599"/>
          </a:xfrm>
        </p:spPr>
        <p:txBody>
          <a:bodyPr>
            <a:noAutofit/>
          </a:bodyPr>
          <a:lstStyle/>
          <a:p>
            <a:r>
              <a:rPr lang="en-US" dirty="0"/>
              <a:t>this graph shows which website has the Fast loading website speed of website and application</a:t>
            </a:r>
          </a:p>
          <a:p>
            <a:pPr marL="285750" indent="-285750">
              <a:buFont typeface="Arial" panose="020B0604020202020204" pitchFamily="34" charset="0"/>
              <a:buChar char="•"/>
            </a:pPr>
            <a:r>
              <a:rPr lang="en-US" dirty="0"/>
              <a:t>most of the respondent ticked on amazon , </a:t>
            </a:r>
            <a:r>
              <a:rPr lang="en-US" dirty="0" err="1"/>
              <a:t>flipkart</a:t>
            </a:r>
            <a:r>
              <a:rPr lang="en-US" dirty="0"/>
              <a:t> , </a:t>
            </a:r>
            <a:r>
              <a:rPr lang="en-US" dirty="0" err="1"/>
              <a:t>paytm</a:t>
            </a:r>
            <a:r>
              <a:rPr lang="en-US" dirty="0"/>
              <a:t> and </a:t>
            </a:r>
            <a:r>
              <a:rPr lang="en-US" dirty="0" err="1"/>
              <a:t>myntra</a:t>
            </a:r>
            <a:endParaRPr lang="en-US" dirty="0"/>
          </a:p>
          <a:p>
            <a:pPr marL="285750" indent="-285750">
              <a:buFont typeface="Arial" panose="020B0604020202020204" pitchFamily="34" charset="0"/>
              <a:buChar char="•"/>
            </a:pPr>
            <a:r>
              <a:rPr lang="en-US" dirty="0"/>
              <a:t>then amazon , </a:t>
            </a:r>
            <a:r>
              <a:rPr lang="en-US" dirty="0" err="1"/>
              <a:t>flipkart</a:t>
            </a:r>
            <a:r>
              <a:rPr lang="en-US" dirty="0"/>
              <a:t> and </a:t>
            </a:r>
            <a:r>
              <a:rPr lang="en-US" dirty="0" err="1"/>
              <a:t>paytm</a:t>
            </a:r>
            <a:endParaRPr lang="en-US" dirty="0"/>
          </a:p>
          <a:p>
            <a:pPr marL="285750" indent="-285750">
              <a:buFont typeface="Arial" panose="020B0604020202020204" pitchFamily="34" charset="0"/>
              <a:buChar char="•"/>
            </a:pPr>
            <a:r>
              <a:rPr lang="en-US" dirty="0"/>
              <a:t>them amazon, </a:t>
            </a:r>
            <a:r>
              <a:rPr lang="en-US" dirty="0" err="1"/>
              <a:t>flipkart</a:t>
            </a:r>
            <a:r>
              <a:rPr lang="en-US" dirty="0"/>
              <a:t> and </a:t>
            </a:r>
            <a:r>
              <a:rPr lang="en-US" dirty="0" err="1"/>
              <a:t>myntra</a:t>
            </a:r>
            <a:endParaRPr lang="en-US" dirty="0"/>
          </a:p>
          <a:p>
            <a:pPr marL="285750" indent="-285750">
              <a:buFont typeface="Arial" panose="020B0604020202020204" pitchFamily="34" charset="0"/>
              <a:buChar char="•"/>
            </a:pPr>
            <a:r>
              <a:rPr lang="en-US" dirty="0"/>
              <a:t>then amazon, </a:t>
            </a:r>
            <a:r>
              <a:rPr lang="en-US" dirty="0" err="1"/>
              <a:t>flipkart</a:t>
            </a:r>
            <a:r>
              <a:rPr lang="en-US" dirty="0"/>
              <a:t>, and </a:t>
            </a:r>
            <a:r>
              <a:rPr lang="en-US" dirty="0" err="1"/>
              <a:t>paytm</a:t>
            </a:r>
            <a:endParaRPr lang="en-US" dirty="0"/>
          </a:p>
          <a:p>
            <a:pPr marL="285750" indent="-285750">
              <a:buFont typeface="Arial" panose="020B0604020202020204" pitchFamily="34" charset="0"/>
              <a:buChar char="•"/>
            </a:pPr>
            <a:r>
              <a:rPr lang="en-US" dirty="0"/>
              <a:t>then amazon,</a:t>
            </a:r>
          </a:p>
          <a:p>
            <a:pPr marL="285750" indent="-285750">
              <a:buFont typeface="Arial" panose="020B0604020202020204" pitchFamily="34" charset="0"/>
              <a:buChar char="•"/>
            </a:pPr>
            <a:r>
              <a:rPr lang="en-US" dirty="0"/>
              <a:t>then </a:t>
            </a:r>
            <a:r>
              <a:rPr lang="en-US" dirty="0" err="1"/>
              <a:t>paytm</a:t>
            </a:r>
            <a:endParaRPr lang="en-US" dirty="0"/>
          </a:p>
          <a:p>
            <a:pPr marL="285750" indent="-285750">
              <a:buFont typeface="Arial" panose="020B0604020202020204" pitchFamily="34" charset="0"/>
              <a:buChar char="•"/>
            </a:pPr>
            <a:r>
              <a:rPr lang="en-US" dirty="0"/>
              <a:t>then </a:t>
            </a:r>
            <a:r>
              <a:rPr lang="en-US" dirty="0" err="1"/>
              <a:t>myntra</a:t>
            </a:r>
            <a:endParaRPr lang="en-IN" dirty="0"/>
          </a:p>
        </p:txBody>
      </p:sp>
      <p:pic>
        <p:nvPicPr>
          <p:cNvPr id="51202" name="Picture 2">
            <a:extLst>
              <a:ext uri="{FF2B5EF4-FFF2-40B4-BE49-F238E27FC236}">
                <a16:creationId xmlns:a16="http://schemas.microsoft.com/office/drawing/2014/main" id="{57EE80BE-747E-F958-4B65-DAB78555A6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7765" y="2163982"/>
            <a:ext cx="5195888" cy="309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58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F3416-1A92-B3B2-FA71-47C5A53A5711}"/>
              </a:ext>
            </a:extLst>
          </p:cNvPr>
          <p:cNvSpPr>
            <a:spLocks noGrp="1"/>
          </p:cNvSpPr>
          <p:nvPr>
            <p:ph idx="1"/>
          </p:nvPr>
        </p:nvSpPr>
        <p:spPr>
          <a:xfrm>
            <a:off x="791132" y="1226634"/>
            <a:ext cx="10353762" cy="4404732"/>
          </a:xfrm>
        </p:spPr>
        <p:txBody>
          <a:bodyPr/>
          <a:lstStyle/>
          <a:p>
            <a:r>
              <a:rPr lang="en-US" dirty="0"/>
              <a:t>Then we do the visualization of the data using essential libraries </a:t>
            </a:r>
            <a:r>
              <a:rPr lang="en-US" dirty="0">
                <a:solidFill>
                  <a:srgbClr val="FFFF00"/>
                </a:solidFill>
              </a:rPr>
              <a:t>(Seaborn and Matplotlib).</a:t>
            </a:r>
          </a:p>
          <a:p>
            <a:r>
              <a:rPr lang="en-US" dirty="0"/>
              <a:t>Then for describing and finding correlation in the data we will do the encoding of it in order to make is understandable and readable for the computer so that the processing can be done perfectly.</a:t>
            </a:r>
          </a:p>
          <a:p>
            <a:r>
              <a:rPr lang="en-US" dirty="0"/>
              <a:t>Then describing of the data comes .</a:t>
            </a:r>
          </a:p>
          <a:p>
            <a:r>
              <a:rPr lang="en-US" dirty="0"/>
              <a:t>The comes finding correlation of the data.</a:t>
            </a:r>
          </a:p>
          <a:p>
            <a:endParaRPr lang="en-US" dirty="0"/>
          </a:p>
          <a:p>
            <a:endParaRPr lang="en-US" dirty="0"/>
          </a:p>
          <a:p>
            <a:pPr marL="0" indent="0">
              <a:buNone/>
            </a:pPr>
            <a:r>
              <a:rPr lang="en-US" dirty="0"/>
              <a:t>These all steps have been done in the </a:t>
            </a:r>
            <a:r>
              <a:rPr lang="en-US" dirty="0" err="1"/>
              <a:t>jupyter</a:t>
            </a:r>
            <a:r>
              <a:rPr lang="en-US"/>
              <a:t>.</a:t>
            </a: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533279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1AA2-15A5-8DE6-7FD4-CF34EB99CE82}"/>
              </a:ext>
            </a:extLst>
          </p:cNvPr>
          <p:cNvSpPr>
            <a:spLocks noGrp="1"/>
          </p:cNvSpPr>
          <p:nvPr>
            <p:ph type="title"/>
          </p:nvPr>
        </p:nvSpPr>
        <p:spPr>
          <a:xfrm>
            <a:off x="297704" y="270510"/>
            <a:ext cx="4857226" cy="1447800"/>
          </a:xfrm>
        </p:spPr>
        <p:txBody>
          <a:bodyPr/>
          <a:lstStyle/>
          <a:p>
            <a:r>
              <a:rPr lang="en-US" dirty="0">
                <a:solidFill>
                  <a:schemeClr val="accent1"/>
                </a:solidFill>
              </a:rPr>
              <a:t>Column-52 Reliability of the website or application</a:t>
            </a:r>
            <a:endParaRPr lang="en-IN" dirty="0">
              <a:solidFill>
                <a:schemeClr val="accent1"/>
              </a:solidFill>
            </a:endParaRPr>
          </a:p>
        </p:txBody>
      </p:sp>
      <p:sp>
        <p:nvSpPr>
          <p:cNvPr id="4" name="Text Placeholder 3">
            <a:extLst>
              <a:ext uri="{FF2B5EF4-FFF2-40B4-BE49-F238E27FC236}">
                <a16:creationId xmlns:a16="http://schemas.microsoft.com/office/drawing/2014/main" id="{A0F25C59-5B61-3A45-CCE0-B8646A9B645A}"/>
              </a:ext>
            </a:extLst>
          </p:cNvPr>
          <p:cNvSpPr>
            <a:spLocks noGrp="1"/>
          </p:cNvSpPr>
          <p:nvPr>
            <p:ph type="body" sz="half" idx="2"/>
          </p:nvPr>
        </p:nvSpPr>
        <p:spPr>
          <a:xfrm>
            <a:off x="297704" y="1981200"/>
            <a:ext cx="3401063" cy="2895599"/>
          </a:xfrm>
        </p:spPr>
        <p:txBody>
          <a:bodyPr>
            <a:noAutofit/>
          </a:bodyPr>
          <a:lstStyle/>
          <a:p>
            <a:r>
              <a:rPr lang="en-IN" dirty="0"/>
              <a:t>this graph shows which website has Reliability of the website or application</a:t>
            </a:r>
          </a:p>
          <a:p>
            <a:pPr marL="285750" indent="-285750">
              <a:buFont typeface="Arial" panose="020B0604020202020204" pitchFamily="34" charset="0"/>
              <a:buChar char="•"/>
            </a:pPr>
            <a:r>
              <a:rPr lang="en-IN" dirty="0"/>
              <a:t>most of the respondent ticked on amazon ,</a:t>
            </a:r>
            <a:r>
              <a:rPr lang="en-IN" dirty="0" err="1"/>
              <a:t>flipkart</a:t>
            </a:r>
            <a:r>
              <a:rPr lang="en-IN" dirty="0"/>
              <a:t> and </a:t>
            </a:r>
            <a:r>
              <a:rPr lang="en-IN" dirty="0" err="1"/>
              <a:t>paytm</a:t>
            </a:r>
            <a:endParaRPr lang="en-IN" dirty="0"/>
          </a:p>
          <a:p>
            <a:pPr marL="285750" indent="-285750">
              <a:buFont typeface="Arial" panose="020B0604020202020204" pitchFamily="34" charset="0"/>
              <a:buChar char="•"/>
            </a:pPr>
            <a:r>
              <a:rPr lang="en-IN" dirty="0"/>
              <a:t>then amazon , </a:t>
            </a:r>
            <a:r>
              <a:rPr lang="en-IN" dirty="0" err="1"/>
              <a:t>flipkart</a:t>
            </a:r>
            <a:r>
              <a:rPr lang="en-IN" dirty="0"/>
              <a:t> , </a:t>
            </a:r>
            <a:r>
              <a:rPr lang="en-IN" dirty="0" err="1"/>
              <a:t>paytm</a:t>
            </a:r>
            <a:r>
              <a:rPr lang="en-IN" dirty="0"/>
              <a:t> and </a:t>
            </a:r>
            <a:r>
              <a:rPr lang="en-IN" dirty="0" err="1"/>
              <a:t>myntra</a:t>
            </a:r>
            <a:endParaRPr lang="en-IN" dirty="0"/>
          </a:p>
          <a:p>
            <a:pPr marL="285750" indent="-285750">
              <a:buFont typeface="Arial" panose="020B0604020202020204" pitchFamily="34" charset="0"/>
              <a:buChar char="•"/>
            </a:pPr>
            <a:r>
              <a:rPr lang="en-IN" dirty="0"/>
              <a:t>them amazon, </a:t>
            </a:r>
            <a:r>
              <a:rPr lang="en-IN" dirty="0" err="1"/>
              <a:t>flipkart</a:t>
            </a:r>
            <a:r>
              <a:rPr lang="en-IN" dirty="0"/>
              <a:t> , </a:t>
            </a:r>
            <a:r>
              <a:rPr lang="en-IN" dirty="0" err="1"/>
              <a:t>paytm</a:t>
            </a:r>
            <a:r>
              <a:rPr lang="en-IN" dirty="0"/>
              <a:t> and </a:t>
            </a:r>
            <a:r>
              <a:rPr lang="en-IN" dirty="0" err="1"/>
              <a:t>snapdeal</a:t>
            </a:r>
            <a:endParaRPr lang="en-IN" dirty="0"/>
          </a:p>
          <a:p>
            <a:pPr marL="285750" indent="-285750">
              <a:buFont typeface="Arial" panose="020B0604020202020204" pitchFamily="34" charset="0"/>
              <a:buChar char="•"/>
            </a:pPr>
            <a:r>
              <a:rPr lang="en-IN" dirty="0"/>
              <a:t>then amazon, and </a:t>
            </a:r>
            <a:r>
              <a:rPr lang="en-IN" dirty="0" err="1"/>
              <a:t>flipkart</a:t>
            </a:r>
            <a:endParaRPr lang="en-IN" dirty="0"/>
          </a:p>
          <a:p>
            <a:pPr marL="285750" indent="-285750">
              <a:buFont typeface="Arial" panose="020B0604020202020204" pitchFamily="34" charset="0"/>
              <a:buChar char="•"/>
            </a:pPr>
            <a:r>
              <a:rPr lang="en-IN" dirty="0"/>
              <a:t>then amazon</a:t>
            </a:r>
          </a:p>
          <a:p>
            <a:pPr marL="285750" indent="-285750">
              <a:buFont typeface="Arial" panose="020B0604020202020204" pitchFamily="34" charset="0"/>
              <a:buChar char="•"/>
            </a:pPr>
            <a:r>
              <a:rPr lang="en-IN" dirty="0"/>
              <a:t>then amazon , </a:t>
            </a:r>
            <a:r>
              <a:rPr lang="en-IN" dirty="0" err="1"/>
              <a:t>flipkart</a:t>
            </a:r>
            <a:r>
              <a:rPr lang="en-IN" dirty="0"/>
              <a:t> , </a:t>
            </a:r>
            <a:r>
              <a:rPr lang="en-IN" dirty="0" err="1"/>
              <a:t>myntra</a:t>
            </a:r>
            <a:r>
              <a:rPr lang="en-IN" dirty="0"/>
              <a:t> and </a:t>
            </a:r>
            <a:r>
              <a:rPr lang="en-IN" dirty="0" err="1"/>
              <a:t>snapdeal</a:t>
            </a:r>
            <a:endParaRPr lang="en-IN" dirty="0"/>
          </a:p>
          <a:p>
            <a:pPr marL="285750" indent="-285750">
              <a:buFont typeface="Arial" panose="020B0604020202020204" pitchFamily="34" charset="0"/>
              <a:buChar char="•"/>
            </a:pPr>
            <a:r>
              <a:rPr lang="en-IN" dirty="0"/>
              <a:t>then </a:t>
            </a:r>
            <a:r>
              <a:rPr lang="en-IN" dirty="0" err="1"/>
              <a:t>paytm</a:t>
            </a:r>
            <a:endParaRPr lang="en-IN" dirty="0"/>
          </a:p>
          <a:p>
            <a:pPr marL="285750" indent="-285750">
              <a:buFont typeface="Arial" panose="020B0604020202020204" pitchFamily="34" charset="0"/>
              <a:buChar char="•"/>
            </a:pPr>
            <a:r>
              <a:rPr lang="en-IN" dirty="0"/>
              <a:t>then </a:t>
            </a:r>
            <a:r>
              <a:rPr lang="en-IN" dirty="0" err="1"/>
              <a:t>myntra</a:t>
            </a:r>
            <a:endParaRPr lang="en-IN" dirty="0"/>
          </a:p>
          <a:p>
            <a:pPr marL="285750" indent="-285750">
              <a:buFont typeface="Arial" panose="020B0604020202020204" pitchFamily="34" charset="0"/>
              <a:buChar char="•"/>
            </a:pPr>
            <a:r>
              <a:rPr lang="en-IN" dirty="0"/>
              <a:t>then </a:t>
            </a:r>
            <a:r>
              <a:rPr lang="en-IN" dirty="0" err="1"/>
              <a:t>flipkart</a:t>
            </a:r>
            <a:endParaRPr lang="en-IN" dirty="0"/>
          </a:p>
        </p:txBody>
      </p:sp>
      <p:pic>
        <p:nvPicPr>
          <p:cNvPr id="52226" name="Picture 2">
            <a:extLst>
              <a:ext uri="{FF2B5EF4-FFF2-40B4-BE49-F238E27FC236}">
                <a16:creationId xmlns:a16="http://schemas.microsoft.com/office/drawing/2014/main" id="{45BF192A-5562-2CC2-2E5A-77EC5E00E4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6365" y="2234549"/>
            <a:ext cx="5195888" cy="315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605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A360-568D-A7BF-6326-C1E57586DDF0}"/>
              </a:ext>
            </a:extLst>
          </p:cNvPr>
          <p:cNvSpPr>
            <a:spLocks noGrp="1"/>
          </p:cNvSpPr>
          <p:nvPr>
            <p:ph type="title"/>
          </p:nvPr>
        </p:nvSpPr>
        <p:spPr>
          <a:xfrm>
            <a:off x="297704" y="316230"/>
            <a:ext cx="4662916" cy="1447800"/>
          </a:xfrm>
        </p:spPr>
        <p:txBody>
          <a:bodyPr/>
          <a:lstStyle/>
          <a:p>
            <a:r>
              <a:rPr lang="en-US" dirty="0">
                <a:solidFill>
                  <a:schemeClr val="accent1"/>
                </a:solidFill>
              </a:rPr>
              <a:t>Column-53 Quickness to complete purchase</a:t>
            </a:r>
            <a:endParaRPr lang="en-IN" dirty="0">
              <a:solidFill>
                <a:schemeClr val="accent1"/>
              </a:solidFill>
            </a:endParaRPr>
          </a:p>
        </p:txBody>
      </p:sp>
      <p:sp>
        <p:nvSpPr>
          <p:cNvPr id="4" name="Text Placeholder 3">
            <a:extLst>
              <a:ext uri="{FF2B5EF4-FFF2-40B4-BE49-F238E27FC236}">
                <a16:creationId xmlns:a16="http://schemas.microsoft.com/office/drawing/2014/main" id="{D06BDFD3-3113-3475-5DBE-E6E7EC7AFD93}"/>
              </a:ext>
            </a:extLst>
          </p:cNvPr>
          <p:cNvSpPr>
            <a:spLocks noGrp="1"/>
          </p:cNvSpPr>
          <p:nvPr>
            <p:ph type="body" sz="half" idx="2"/>
          </p:nvPr>
        </p:nvSpPr>
        <p:spPr>
          <a:xfrm>
            <a:off x="297704" y="2198372"/>
            <a:ext cx="3401063" cy="2895599"/>
          </a:xfrm>
        </p:spPr>
        <p:txBody>
          <a:bodyPr>
            <a:noAutofit/>
          </a:bodyPr>
          <a:lstStyle/>
          <a:p>
            <a:pPr algn="l"/>
            <a:r>
              <a:rPr lang="en-US" b="0" i="0" dirty="0">
                <a:effectLst/>
                <a:latin typeface="Helvetica Neue"/>
              </a:rPr>
              <a:t>this graph shows which website has the Quickness to complete purchase</a:t>
            </a:r>
          </a:p>
          <a:p>
            <a:pPr marL="285750" indent="-285750" algn="l">
              <a:buFont typeface="Arial" panose="020B0604020202020204" pitchFamily="34" charset="0"/>
              <a:buChar char="•"/>
            </a:pPr>
            <a:r>
              <a:rPr lang="en-US" b="0" i="0" dirty="0">
                <a:effectLst/>
                <a:latin typeface="Helvetica Neue"/>
              </a:rPr>
              <a:t>most of the respondent ticked on amazon and </a:t>
            </a:r>
            <a:r>
              <a:rPr lang="en-US" b="0" i="0" dirty="0" err="1">
                <a:effectLst/>
                <a:latin typeface="Helvetica Neue"/>
              </a:rPr>
              <a:t>flipkart</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then amazon , </a:t>
            </a:r>
            <a:r>
              <a:rPr lang="en-US" b="0" i="0" dirty="0" err="1">
                <a:effectLst/>
                <a:latin typeface="Helvetica Neue"/>
              </a:rPr>
              <a:t>flipkart</a:t>
            </a:r>
            <a:r>
              <a:rPr lang="en-US" b="0" i="0" dirty="0">
                <a:effectLst/>
                <a:latin typeface="Helvetica Neue"/>
              </a:rPr>
              <a:t> and </a:t>
            </a:r>
            <a:r>
              <a:rPr lang="en-US" b="0" i="0" dirty="0" err="1">
                <a:effectLst/>
                <a:latin typeface="Helvetica Neue"/>
              </a:rPr>
              <a:t>paytm</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them amazon, </a:t>
            </a:r>
            <a:r>
              <a:rPr lang="en-US" b="0" i="0" dirty="0" err="1">
                <a:effectLst/>
                <a:latin typeface="Helvetica Neue"/>
              </a:rPr>
              <a:t>flipkart</a:t>
            </a:r>
            <a:r>
              <a:rPr lang="en-US" b="0" i="0" dirty="0">
                <a:effectLst/>
                <a:latin typeface="Helvetica Neue"/>
              </a:rPr>
              <a:t> and </a:t>
            </a:r>
            <a:r>
              <a:rPr lang="en-US" b="0" i="0" dirty="0" err="1">
                <a:effectLst/>
                <a:latin typeface="Helvetica Neue"/>
              </a:rPr>
              <a:t>snapdeal</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then amazon, </a:t>
            </a:r>
            <a:r>
              <a:rPr lang="en-US" b="0" i="0" dirty="0" err="1">
                <a:effectLst/>
                <a:latin typeface="Helvetica Neue"/>
              </a:rPr>
              <a:t>flipkart</a:t>
            </a:r>
            <a:r>
              <a:rPr lang="en-US" b="0" i="0" dirty="0">
                <a:effectLst/>
                <a:latin typeface="Helvetica Neue"/>
              </a:rPr>
              <a:t>, and </a:t>
            </a:r>
            <a:r>
              <a:rPr lang="en-US" b="0" i="0" dirty="0" err="1">
                <a:effectLst/>
                <a:latin typeface="Helvetica Neue"/>
              </a:rPr>
              <a:t>paytm</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then amazon, </a:t>
            </a:r>
            <a:r>
              <a:rPr lang="en-US" b="0" i="0" dirty="0" err="1">
                <a:effectLst/>
                <a:latin typeface="Helvetica Neue"/>
              </a:rPr>
              <a:t>flipkart</a:t>
            </a:r>
            <a:r>
              <a:rPr lang="en-US" b="0" i="0" dirty="0">
                <a:effectLst/>
                <a:latin typeface="Helvetica Neue"/>
              </a:rPr>
              <a:t>, </a:t>
            </a:r>
            <a:r>
              <a:rPr lang="en-US" b="0" i="0" dirty="0" err="1">
                <a:effectLst/>
                <a:latin typeface="Helvetica Neue"/>
              </a:rPr>
              <a:t>myntra</a:t>
            </a:r>
            <a:r>
              <a:rPr lang="en-US" b="0" i="0" dirty="0">
                <a:effectLst/>
                <a:latin typeface="Helvetica Neue"/>
              </a:rPr>
              <a:t>, and </a:t>
            </a:r>
            <a:r>
              <a:rPr lang="en-US" b="0" i="0" dirty="0" err="1">
                <a:effectLst/>
                <a:latin typeface="Helvetica Neue"/>
              </a:rPr>
              <a:t>snapdeal</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then amazon</a:t>
            </a:r>
          </a:p>
          <a:p>
            <a:pPr marL="285750" indent="-285750" algn="l">
              <a:buFont typeface="Arial" panose="020B0604020202020204" pitchFamily="34" charset="0"/>
              <a:buChar char="•"/>
            </a:pPr>
            <a:r>
              <a:rPr lang="en-US" b="0" i="0" dirty="0">
                <a:effectLst/>
                <a:latin typeface="Helvetica Neue"/>
              </a:rPr>
              <a:t>then </a:t>
            </a:r>
            <a:r>
              <a:rPr lang="en-US" b="0" i="0" dirty="0" err="1">
                <a:effectLst/>
                <a:latin typeface="Helvetica Neue"/>
              </a:rPr>
              <a:t>flipkart</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then </a:t>
            </a:r>
            <a:r>
              <a:rPr lang="en-US" b="0" i="0" dirty="0" err="1">
                <a:effectLst/>
                <a:latin typeface="Helvetica Neue"/>
              </a:rPr>
              <a:t>snapdeal</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then </a:t>
            </a:r>
            <a:r>
              <a:rPr lang="en-US" b="0" i="0" dirty="0" err="1">
                <a:effectLst/>
                <a:latin typeface="Helvetica Neue"/>
              </a:rPr>
              <a:t>myntra</a:t>
            </a:r>
            <a:endParaRPr lang="en-US" b="0" i="0" dirty="0">
              <a:effectLst/>
              <a:latin typeface="Helvetica Neue"/>
            </a:endParaRPr>
          </a:p>
          <a:p>
            <a:pPr marL="285750" indent="-285750" algn="l">
              <a:buFont typeface="Arial" panose="020B0604020202020204" pitchFamily="34" charset="0"/>
              <a:buChar char="•"/>
            </a:pPr>
            <a:r>
              <a:rPr lang="en-US" b="0" i="0" dirty="0">
                <a:effectLst/>
                <a:latin typeface="Helvetica Neue"/>
              </a:rPr>
              <a:t>then </a:t>
            </a:r>
            <a:r>
              <a:rPr lang="en-US" b="0" i="0" dirty="0" err="1">
                <a:effectLst/>
                <a:latin typeface="Helvetica Neue"/>
              </a:rPr>
              <a:t>paytm</a:t>
            </a:r>
            <a:endParaRPr lang="en-US" b="0" i="0" dirty="0">
              <a:effectLst/>
              <a:latin typeface="Helvetica Neue"/>
            </a:endParaRPr>
          </a:p>
        </p:txBody>
      </p:sp>
      <p:pic>
        <p:nvPicPr>
          <p:cNvPr id="53250" name="Picture 2">
            <a:extLst>
              <a:ext uri="{FF2B5EF4-FFF2-40B4-BE49-F238E27FC236}">
                <a16:creationId xmlns:a16="http://schemas.microsoft.com/office/drawing/2014/main" id="{595F66A6-4A90-D49C-70BA-FD11AE1437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46389" y="2198372"/>
            <a:ext cx="5130159"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396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C63E-7E96-C506-7F21-0FD464C7FFCA}"/>
              </a:ext>
            </a:extLst>
          </p:cNvPr>
          <p:cNvSpPr>
            <a:spLocks noGrp="1"/>
          </p:cNvSpPr>
          <p:nvPr>
            <p:ph type="title"/>
          </p:nvPr>
        </p:nvSpPr>
        <p:spPr>
          <a:xfrm>
            <a:off x="309134" y="259080"/>
            <a:ext cx="5348716" cy="1447800"/>
          </a:xfrm>
        </p:spPr>
        <p:txBody>
          <a:bodyPr/>
          <a:lstStyle/>
          <a:p>
            <a:r>
              <a:rPr lang="en-US" dirty="0">
                <a:solidFill>
                  <a:schemeClr val="accent1"/>
                </a:solidFill>
              </a:rPr>
              <a:t>Column-54 Availability of several payment options</a:t>
            </a:r>
            <a:endParaRPr lang="en-IN" dirty="0">
              <a:solidFill>
                <a:schemeClr val="accent1"/>
              </a:solidFill>
            </a:endParaRPr>
          </a:p>
        </p:txBody>
      </p:sp>
      <p:sp>
        <p:nvSpPr>
          <p:cNvPr id="4" name="Text Placeholder 3">
            <a:extLst>
              <a:ext uri="{FF2B5EF4-FFF2-40B4-BE49-F238E27FC236}">
                <a16:creationId xmlns:a16="http://schemas.microsoft.com/office/drawing/2014/main" id="{C9A7FCC4-07A1-31E2-E50F-DD9FD5F623FE}"/>
              </a:ext>
            </a:extLst>
          </p:cNvPr>
          <p:cNvSpPr>
            <a:spLocks noGrp="1"/>
          </p:cNvSpPr>
          <p:nvPr>
            <p:ph type="body" sz="half" idx="2"/>
          </p:nvPr>
        </p:nvSpPr>
        <p:spPr>
          <a:xfrm>
            <a:off x="309135" y="2089150"/>
            <a:ext cx="3401063" cy="2895599"/>
          </a:xfrm>
        </p:spPr>
        <p:txBody>
          <a:bodyPr>
            <a:noAutofit/>
          </a:bodyPr>
          <a:lstStyle/>
          <a:p>
            <a:r>
              <a:rPr lang="en-US" dirty="0"/>
              <a:t>this graph shows which website has Availability of several payment options</a:t>
            </a:r>
          </a:p>
          <a:p>
            <a:pPr marL="285750" indent="-285750">
              <a:buFont typeface="Arial" panose="020B0604020202020204" pitchFamily="34" charset="0"/>
              <a:buChar char="•"/>
            </a:pPr>
            <a:r>
              <a:rPr lang="en-US" dirty="0"/>
              <a:t>most of the respondent ticked on amazon and </a:t>
            </a:r>
            <a:r>
              <a:rPr lang="en-US" dirty="0" err="1"/>
              <a:t>flipkart</a:t>
            </a:r>
            <a:endParaRPr lang="en-US" dirty="0"/>
          </a:p>
          <a:p>
            <a:pPr marL="285750" indent="-285750">
              <a:buFont typeface="Arial" panose="020B0604020202020204" pitchFamily="34" charset="0"/>
              <a:buChar char="•"/>
            </a:pPr>
            <a:r>
              <a:rPr lang="en-US" dirty="0"/>
              <a:t>then amazon , </a:t>
            </a:r>
            <a:r>
              <a:rPr lang="en-US" dirty="0" err="1"/>
              <a:t>flipkart</a:t>
            </a:r>
            <a:r>
              <a:rPr lang="en-US" dirty="0"/>
              <a:t> and </a:t>
            </a:r>
            <a:r>
              <a:rPr lang="en-US" dirty="0" err="1"/>
              <a:t>snapdeal</a:t>
            </a:r>
            <a:endParaRPr lang="en-US" dirty="0"/>
          </a:p>
          <a:p>
            <a:pPr marL="285750" indent="-285750">
              <a:buFont typeface="Arial" panose="020B0604020202020204" pitchFamily="34" charset="0"/>
              <a:buChar char="•"/>
            </a:pPr>
            <a:r>
              <a:rPr lang="en-US" dirty="0"/>
              <a:t>them amazon, </a:t>
            </a:r>
            <a:r>
              <a:rPr lang="en-US" dirty="0" err="1"/>
              <a:t>flipkart</a:t>
            </a:r>
            <a:r>
              <a:rPr lang="en-US" dirty="0"/>
              <a:t> and </a:t>
            </a:r>
            <a:r>
              <a:rPr lang="en-US" dirty="0" err="1"/>
              <a:t>paytm</a:t>
            </a:r>
            <a:endParaRPr lang="en-US" dirty="0"/>
          </a:p>
          <a:p>
            <a:pPr marL="285750" indent="-285750">
              <a:buFont typeface="Arial" panose="020B0604020202020204" pitchFamily="34" charset="0"/>
              <a:buChar char="•"/>
            </a:pPr>
            <a:r>
              <a:rPr lang="en-US" dirty="0"/>
              <a:t>then amazon, </a:t>
            </a:r>
            <a:r>
              <a:rPr lang="en-US" dirty="0" err="1"/>
              <a:t>flipkart</a:t>
            </a:r>
            <a:r>
              <a:rPr lang="en-US" dirty="0"/>
              <a:t>, and </a:t>
            </a:r>
            <a:r>
              <a:rPr lang="en-US" dirty="0" err="1"/>
              <a:t>myntra</a:t>
            </a:r>
            <a:endParaRPr lang="en-US" dirty="0"/>
          </a:p>
          <a:p>
            <a:pPr marL="285750" indent="-285750">
              <a:buFont typeface="Arial" panose="020B0604020202020204" pitchFamily="34" charset="0"/>
              <a:buChar char="•"/>
            </a:pPr>
            <a:r>
              <a:rPr lang="en-US" dirty="0"/>
              <a:t>then amazon, </a:t>
            </a:r>
            <a:r>
              <a:rPr lang="en-US" dirty="0" err="1"/>
              <a:t>flipkart</a:t>
            </a:r>
            <a:r>
              <a:rPr lang="en-US" dirty="0"/>
              <a:t>, </a:t>
            </a:r>
            <a:r>
              <a:rPr lang="en-US" dirty="0" err="1"/>
              <a:t>myntra</a:t>
            </a:r>
            <a:r>
              <a:rPr lang="en-US" dirty="0"/>
              <a:t>, and </a:t>
            </a:r>
            <a:r>
              <a:rPr lang="en-US" dirty="0" err="1"/>
              <a:t>snapdeal</a:t>
            </a:r>
            <a:endParaRPr lang="en-US" dirty="0"/>
          </a:p>
          <a:p>
            <a:pPr marL="285750" indent="-285750">
              <a:buFont typeface="Arial" panose="020B0604020202020204" pitchFamily="34" charset="0"/>
              <a:buChar char="•"/>
            </a:pPr>
            <a:r>
              <a:rPr lang="en-US" dirty="0"/>
              <a:t>then amazon and </a:t>
            </a:r>
            <a:r>
              <a:rPr lang="en-US" dirty="0" err="1"/>
              <a:t>paytm</a:t>
            </a:r>
            <a:endParaRPr lang="en-US" dirty="0"/>
          </a:p>
          <a:p>
            <a:pPr marL="285750" indent="-285750">
              <a:buFont typeface="Arial" panose="020B0604020202020204" pitchFamily="34" charset="0"/>
              <a:buChar char="•"/>
            </a:pPr>
            <a:r>
              <a:rPr lang="en-US" dirty="0"/>
              <a:t>then </a:t>
            </a:r>
            <a:r>
              <a:rPr lang="en-US" dirty="0" err="1"/>
              <a:t>paytm</a:t>
            </a:r>
            <a:r>
              <a:rPr lang="en-US" dirty="0"/>
              <a:t> and </a:t>
            </a:r>
            <a:r>
              <a:rPr lang="en-US" dirty="0" err="1"/>
              <a:t>myntra</a:t>
            </a:r>
            <a:endParaRPr lang="en-US" dirty="0"/>
          </a:p>
          <a:p>
            <a:pPr marL="285750" indent="-285750">
              <a:buFont typeface="Arial" panose="020B0604020202020204" pitchFamily="34" charset="0"/>
              <a:buChar char="•"/>
            </a:pPr>
            <a:r>
              <a:rPr lang="en-US" dirty="0"/>
              <a:t>then </a:t>
            </a:r>
            <a:r>
              <a:rPr lang="en-US" dirty="0" err="1"/>
              <a:t>flipkart</a:t>
            </a:r>
            <a:endParaRPr lang="en-US" dirty="0"/>
          </a:p>
          <a:p>
            <a:pPr marL="285750" indent="-285750">
              <a:buFont typeface="Arial" panose="020B0604020202020204" pitchFamily="34" charset="0"/>
              <a:buChar char="•"/>
            </a:pPr>
            <a:r>
              <a:rPr lang="en-US" dirty="0"/>
              <a:t>then </a:t>
            </a:r>
            <a:r>
              <a:rPr lang="en-US" dirty="0" err="1"/>
              <a:t>paytm</a:t>
            </a:r>
            <a:endParaRPr lang="en-IN" dirty="0"/>
          </a:p>
        </p:txBody>
      </p:sp>
      <p:pic>
        <p:nvPicPr>
          <p:cNvPr id="54274" name="Picture 2">
            <a:extLst>
              <a:ext uri="{FF2B5EF4-FFF2-40B4-BE49-F238E27FC236}">
                <a16:creationId xmlns:a16="http://schemas.microsoft.com/office/drawing/2014/main" id="{C243F95B-05BC-86FA-9B6C-BE24B65DA4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6977" y="2299822"/>
            <a:ext cx="5195888" cy="295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100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CCF6-9B7B-CDEC-F83E-43D0583E1D0B}"/>
              </a:ext>
            </a:extLst>
          </p:cNvPr>
          <p:cNvSpPr>
            <a:spLocks noGrp="1"/>
          </p:cNvSpPr>
          <p:nvPr>
            <p:ph type="title"/>
          </p:nvPr>
        </p:nvSpPr>
        <p:spPr>
          <a:xfrm>
            <a:off x="423434" y="259080"/>
            <a:ext cx="5040106" cy="1535430"/>
          </a:xfrm>
        </p:spPr>
        <p:txBody>
          <a:bodyPr/>
          <a:lstStyle/>
          <a:p>
            <a:r>
              <a:rPr lang="en-US" dirty="0">
                <a:solidFill>
                  <a:schemeClr val="accent1"/>
                </a:solidFill>
              </a:rPr>
              <a:t>Column-55 Speedy order delivery</a:t>
            </a:r>
            <a:endParaRPr lang="en-IN" dirty="0">
              <a:solidFill>
                <a:schemeClr val="accent1"/>
              </a:solidFill>
            </a:endParaRPr>
          </a:p>
        </p:txBody>
      </p:sp>
      <p:sp>
        <p:nvSpPr>
          <p:cNvPr id="4" name="Text Placeholder 3">
            <a:extLst>
              <a:ext uri="{FF2B5EF4-FFF2-40B4-BE49-F238E27FC236}">
                <a16:creationId xmlns:a16="http://schemas.microsoft.com/office/drawing/2014/main" id="{C8B37F1C-6045-E496-BC1E-D8016DABD992}"/>
              </a:ext>
            </a:extLst>
          </p:cNvPr>
          <p:cNvSpPr>
            <a:spLocks noGrp="1"/>
          </p:cNvSpPr>
          <p:nvPr>
            <p:ph type="body" sz="half" idx="2"/>
          </p:nvPr>
        </p:nvSpPr>
        <p:spPr>
          <a:xfrm>
            <a:off x="423434" y="2868930"/>
            <a:ext cx="3401063" cy="2895599"/>
          </a:xfrm>
        </p:spPr>
        <p:txBody>
          <a:bodyPr>
            <a:normAutofit fontScale="92500" lnSpcReduction="20000"/>
          </a:bodyPr>
          <a:lstStyle/>
          <a:p>
            <a:r>
              <a:rPr lang="en-US" sz="1800" dirty="0"/>
              <a:t>this graph shows which website has the most Speedy order delivery</a:t>
            </a:r>
          </a:p>
          <a:p>
            <a:pPr marL="285750" indent="-285750">
              <a:buFont typeface="Arial" panose="020B0604020202020204" pitchFamily="34" charset="0"/>
              <a:buChar char="•"/>
            </a:pPr>
            <a:r>
              <a:rPr lang="en-US" sz="1800" dirty="0"/>
              <a:t>most of the respondent ticked on amazon</a:t>
            </a:r>
          </a:p>
          <a:p>
            <a:pPr marL="285750" indent="-285750">
              <a:buFont typeface="Arial" panose="020B0604020202020204" pitchFamily="34" charset="0"/>
              <a:buChar char="•"/>
            </a:pPr>
            <a:r>
              <a:rPr lang="en-US" sz="1800" dirty="0"/>
              <a:t>then amazon , </a:t>
            </a:r>
            <a:r>
              <a:rPr lang="en-US" sz="1800" dirty="0" err="1"/>
              <a:t>flipkart</a:t>
            </a:r>
            <a:r>
              <a:rPr lang="en-US" sz="1800" dirty="0"/>
              <a:t> , </a:t>
            </a:r>
            <a:r>
              <a:rPr lang="en-US" sz="1800" dirty="0" err="1"/>
              <a:t>snapdeal</a:t>
            </a:r>
            <a:endParaRPr lang="en-US" sz="1800" dirty="0"/>
          </a:p>
          <a:p>
            <a:pPr marL="285750" indent="-285750">
              <a:buFont typeface="Arial" panose="020B0604020202020204" pitchFamily="34" charset="0"/>
              <a:buChar char="•"/>
            </a:pPr>
            <a:r>
              <a:rPr lang="en-US" sz="1800" dirty="0"/>
              <a:t>them amazon and </a:t>
            </a:r>
            <a:r>
              <a:rPr lang="en-US" sz="1800" dirty="0" err="1"/>
              <a:t>flipkart</a:t>
            </a:r>
            <a:endParaRPr lang="en-US" sz="1800" dirty="0"/>
          </a:p>
          <a:p>
            <a:pPr marL="285750" indent="-285750">
              <a:buFont typeface="Arial" panose="020B0604020202020204" pitchFamily="34" charset="0"/>
              <a:buChar char="•"/>
            </a:pPr>
            <a:r>
              <a:rPr lang="en-US" sz="1800" dirty="0"/>
              <a:t>then </a:t>
            </a:r>
            <a:r>
              <a:rPr lang="en-US" sz="1800" dirty="0" err="1"/>
              <a:t>flipkart</a:t>
            </a:r>
            <a:endParaRPr lang="en-US" sz="1800" dirty="0"/>
          </a:p>
          <a:p>
            <a:pPr marL="285750" indent="-285750">
              <a:buFont typeface="Arial" panose="020B0604020202020204" pitchFamily="34" charset="0"/>
              <a:buChar char="•"/>
            </a:pPr>
            <a:r>
              <a:rPr lang="en-US" sz="1800" dirty="0"/>
              <a:t>then </a:t>
            </a:r>
            <a:r>
              <a:rPr lang="en-US" sz="1800" dirty="0" err="1"/>
              <a:t>snapdea</a:t>
            </a:r>
            <a:r>
              <a:rPr lang="en-US" dirty="0" err="1"/>
              <a:t>l</a:t>
            </a:r>
            <a:endParaRPr lang="en-IN" dirty="0"/>
          </a:p>
        </p:txBody>
      </p:sp>
      <p:pic>
        <p:nvPicPr>
          <p:cNvPr id="55298" name="Picture 2">
            <a:extLst>
              <a:ext uri="{FF2B5EF4-FFF2-40B4-BE49-F238E27FC236}">
                <a16:creationId xmlns:a16="http://schemas.microsoft.com/office/drawing/2014/main" id="{AB27BCA7-1D5C-3CF9-A0F3-4243FF9723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95865" y="2036018"/>
            <a:ext cx="5053968"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576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5539-2DEC-5DEC-D38F-D2311CE84A8D}"/>
              </a:ext>
            </a:extLst>
          </p:cNvPr>
          <p:cNvSpPr>
            <a:spLocks noGrp="1"/>
          </p:cNvSpPr>
          <p:nvPr>
            <p:ph type="title"/>
          </p:nvPr>
        </p:nvSpPr>
        <p:spPr>
          <a:xfrm>
            <a:off x="354854" y="281940"/>
            <a:ext cx="4571476" cy="1447800"/>
          </a:xfrm>
        </p:spPr>
        <p:txBody>
          <a:bodyPr/>
          <a:lstStyle/>
          <a:p>
            <a:r>
              <a:rPr lang="en-US" dirty="0">
                <a:solidFill>
                  <a:schemeClr val="accent1"/>
                </a:solidFill>
              </a:rPr>
              <a:t>Column-56 Privacy of customers’ information</a:t>
            </a:r>
            <a:endParaRPr lang="en-IN" dirty="0">
              <a:solidFill>
                <a:schemeClr val="accent1"/>
              </a:solidFill>
            </a:endParaRPr>
          </a:p>
        </p:txBody>
      </p:sp>
      <p:sp>
        <p:nvSpPr>
          <p:cNvPr id="4" name="Text Placeholder 3">
            <a:extLst>
              <a:ext uri="{FF2B5EF4-FFF2-40B4-BE49-F238E27FC236}">
                <a16:creationId xmlns:a16="http://schemas.microsoft.com/office/drawing/2014/main" id="{4353E55A-3368-D48E-BD3D-5D16A4A0E5DF}"/>
              </a:ext>
            </a:extLst>
          </p:cNvPr>
          <p:cNvSpPr>
            <a:spLocks noGrp="1"/>
          </p:cNvSpPr>
          <p:nvPr>
            <p:ph type="body" sz="half" idx="2"/>
          </p:nvPr>
        </p:nvSpPr>
        <p:spPr>
          <a:xfrm>
            <a:off x="314007" y="1981200"/>
            <a:ext cx="3401063" cy="2895599"/>
          </a:xfrm>
        </p:spPr>
        <p:txBody>
          <a:bodyPr>
            <a:noAutofit/>
          </a:bodyPr>
          <a:lstStyle/>
          <a:p>
            <a:r>
              <a:rPr lang="en-IN" dirty="0"/>
              <a:t>this graph shows which has most Privacy of customers’ information</a:t>
            </a:r>
          </a:p>
          <a:p>
            <a:pPr marL="171450" indent="-171450">
              <a:buFont typeface="Arial" panose="020B0604020202020204" pitchFamily="34" charset="0"/>
              <a:buChar char="•"/>
            </a:pPr>
            <a:r>
              <a:rPr lang="en-IN" dirty="0"/>
              <a:t>most of the respondent ticked on amazon and </a:t>
            </a:r>
            <a:r>
              <a:rPr lang="en-IN" dirty="0" err="1"/>
              <a:t>flipkart</a:t>
            </a:r>
            <a:endParaRPr lang="en-IN" dirty="0"/>
          </a:p>
          <a:p>
            <a:pPr marL="171450" indent="-171450">
              <a:buFont typeface="Arial" panose="020B0604020202020204" pitchFamily="34" charset="0"/>
              <a:buChar char="•"/>
            </a:pPr>
            <a:r>
              <a:rPr lang="en-IN" dirty="0"/>
              <a:t>then amazon , </a:t>
            </a:r>
            <a:r>
              <a:rPr lang="en-IN" dirty="0" err="1"/>
              <a:t>flipkart</a:t>
            </a:r>
            <a:r>
              <a:rPr lang="en-IN" dirty="0"/>
              <a:t> and </a:t>
            </a:r>
            <a:r>
              <a:rPr lang="en-IN" dirty="0" err="1"/>
              <a:t>myntra</a:t>
            </a:r>
            <a:endParaRPr lang="en-IN" dirty="0"/>
          </a:p>
          <a:p>
            <a:pPr marL="171450" indent="-171450">
              <a:buFont typeface="Arial" panose="020B0604020202020204" pitchFamily="34" charset="0"/>
              <a:buChar char="•"/>
            </a:pPr>
            <a:r>
              <a:rPr lang="en-IN" dirty="0"/>
              <a:t>them amazon, </a:t>
            </a:r>
            <a:r>
              <a:rPr lang="en-IN" dirty="0" err="1"/>
              <a:t>flipkart</a:t>
            </a:r>
            <a:r>
              <a:rPr lang="en-IN" dirty="0"/>
              <a:t> , </a:t>
            </a:r>
            <a:r>
              <a:rPr lang="en-IN" dirty="0" err="1"/>
              <a:t>paytm</a:t>
            </a:r>
            <a:r>
              <a:rPr lang="en-IN" dirty="0"/>
              <a:t> and </a:t>
            </a:r>
            <a:r>
              <a:rPr lang="en-IN" dirty="0" err="1"/>
              <a:t>myntra</a:t>
            </a:r>
            <a:endParaRPr lang="en-IN" dirty="0"/>
          </a:p>
          <a:p>
            <a:pPr marL="171450" indent="-171450">
              <a:buFont typeface="Arial" panose="020B0604020202020204" pitchFamily="34" charset="0"/>
              <a:buChar char="•"/>
            </a:pPr>
            <a:r>
              <a:rPr lang="en-IN" dirty="0"/>
              <a:t>then amazon, </a:t>
            </a:r>
            <a:r>
              <a:rPr lang="en-IN" dirty="0" err="1"/>
              <a:t>flipkart</a:t>
            </a:r>
            <a:r>
              <a:rPr lang="en-IN" dirty="0"/>
              <a:t>, and </a:t>
            </a:r>
            <a:r>
              <a:rPr lang="en-IN" dirty="0" err="1"/>
              <a:t>paytm</a:t>
            </a:r>
            <a:endParaRPr lang="en-IN" dirty="0"/>
          </a:p>
          <a:p>
            <a:pPr marL="171450" indent="-171450">
              <a:buFont typeface="Arial" panose="020B0604020202020204" pitchFamily="34" charset="0"/>
              <a:buChar char="•"/>
            </a:pPr>
            <a:r>
              <a:rPr lang="en-IN" dirty="0"/>
              <a:t>then amazon, </a:t>
            </a:r>
            <a:r>
              <a:rPr lang="en-IN" dirty="0" err="1"/>
              <a:t>flipkart</a:t>
            </a:r>
            <a:r>
              <a:rPr lang="en-IN" dirty="0"/>
              <a:t>, </a:t>
            </a:r>
            <a:r>
              <a:rPr lang="en-IN" dirty="0" err="1"/>
              <a:t>myntra</a:t>
            </a:r>
            <a:r>
              <a:rPr lang="en-IN" dirty="0"/>
              <a:t>, and </a:t>
            </a:r>
            <a:r>
              <a:rPr lang="en-IN" dirty="0" err="1"/>
              <a:t>snapdeal</a:t>
            </a:r>
            <a:endParaRPr lang="en-IN" dirty="0"/>
          </a:p>
          <a:p>
            <a:pPr marL="171450" indent="-171450">
              <a:buFont typeface="Arial" panose="020B0604020202020204" pitchFamily="34" charset="0"/>
              <a:buChar char="•"/>
            </a:pPr>
            <a:r>
              <a:rPr lang="en-IN" dirty="0"/>
              <a:t>then amazon</a:t>
            </a:r>
          </a:p>
          <a:p>
            <a:pPr marL="171450" indent="-171450">
              <a:buFont typeface="Arial" panose="020B0604020202020204" pitchFamily="34" charset="0"/>
              <a:buChar char="•"/>
            </a:pPr>
            <a:r>
              <a:rPr lang="en-IN" dirty="0"/>
              <a:t>then </a:t>
            </a:r>
            <a:r>
              <a:rPr lang="en-IN" dirty="0" err="1"/>
              <a:t>flipkart</a:t>
            </a:r>
            <a:endParaRPr lang="en-IN" dirty="0"/>
          </a:p>
          <a:p>
            <a:pPr marL="171450" indent="-171450">
              <a:buFont typeface="Arial" panose="020B0604020202020204" pitchFamily="34" charset="0"/>
              <a:buChar char="•"/>
            </a:pPr>
            <a:r>
              <a:rPr lang="en-IN" dirty="0"/>
              <a:t>then </a:t>
            </a:r>
            <a:r>
              <a:rPr lang="en-IN" dirty="0" err="1"/>
              <a:t>snapdeal</a:t>
            </a:r>
            <a:endParaRPr lang="en-IN" dirty="0"/>
          </a:p>
          <a:p>
            <a:pPr marL="171450" indent="-171450">
              <a:buFont typeface="Arial" panose="020B0604020202020204" pitchFamily="34" charset="0"/>
              <a:buChar char="•"/>
            </a:pPr>
            <a:r>
              <a:rPr lang="en-IN" dirty="0"/>
              <a:t>then </a:t>
            </a:r>
            <a:r>
              <a:rPr lang="en-IN" dirty="0" err="1"/>
              <a:t>myntra</a:t>
            </a:r>
            <a:endParaRPr lang="en-IN" dirty="0"/>
          </a:p>
          <a:p>
            <a:pPr marL="171450" indent="-171450">
              <a:buFont typeface="Arial" panose="020B0604020202020204" pitchFamily="34" charset="0"/>
              <a:buChar char="•"/>
            </a:pPr>
            <a:r>
              <a:rPr lang="en-IN" dirty="0"/>
              <a:t>then </a:t>
            </a:r>
            <a:r>
              <a:rPr lang="en-IN" dirty="0" err="1"/>
              <a:t>paytm</a:t>
            </a:r>
            <a:endParaRPr lang="en-IN" dirty="0"/>
          </a:p>
        </p:txBody>
      </p:sp>
      <p:pic>
        <p:nvPicPr>
          <p:cNvPr id="56322" name="Picture 2">
            <a:extLst>
              <a:ext uri="{FF2B5EF4-FFF2-40B4-BE49-F238E27FC236}">
                <a16:creationId xmlns:a16="http://schemas.microsoft.com/office/drawing/2014/main" id="{6981E9B8-A36D-551C-9CF6-13821B7736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2105" y="2481260"/>
            <a:ext cx="5195888" cy="312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154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18D1-EE2F-7356-C059-8DFDAE33CA75}"/>
              </a:ext>
            </a:extLst>
          </p:cNvPr>
          <p:cNvSpPr>
            <a:spLocks noGrp="1"/>
          </p:cNvSpPr>
          <p:nvPr>
            <p:ph type="title"/>
          </p:nvPr>
        </p:nvSpPr>
        <p:spPr>
          <a:xfrm>
            <a:off x="366284" y="327660"/>
            <a:ext cx="4822936" cy="1447800"/>
          </a:xfrm>
        </p:spPr>
        <p:txBody>
          <a:bodyPr/>
          <a:lstStyle/>
          <a:p>
            <a:r>
              <a:rPr lang="en-US" dirty="0">
                <a:solidFill>
                  <a:schemeClr val="accent1"/>
                </a:solidFill>
              </a:rPr>
              <a:t>Column-57 Security of customer financial information</a:t>
            </a:r>
            <a:endParaRPr lang="en-IN" dirty="0">
              <a:solidFill>
                <a:schemeClr val="accent1"/>
              </a:solidFill>
            </a:endParaRPr>
          </a:p>
        </p:txBody>
      </p:sp>
      <p:sp>
        <p:nvSpPr>
          <p:cNvPr id="4" name="Text Placeholder 3">
            <a:extLst>
              <a:ext uri="{FF2B5EF4-FFF2-40B4-BE49-F238E27FC236}">
                <a16:creationId xmlns:a16="http://schemas.microsoft.com/office/drawing/2014/main" id="{3B4214DD-F75C-F5C0-936B-8171FBBD9980}"/>
              </a:ext>
            </a:extLst>
          </p:cNvPr>
          <p:cNvSpPr>
            <a:spLocks noGrp="1"/>
          </p:cNvSpPr>
          <p:nvPr>
            <p:ph type="body" sz="half" idx="2"/>
          </p:nvPr>
        </p:nvSpPr>
        <p:spPr>
          <a:xfrm>
            <a:off x="714057" y="2080260"/>
            <a:ext cx="3401063" cy="2895599"/>
          </a:xfrm>
        </p:spPr>
        <p:txBody>
          <a:bodyPr>
            <a:noAutofit/>
          </a:bodyPr>
          <a:lstStyle/>
          <a:p>
            <a:r>
              <a:rPr lang="en-US" sz="1600" dirty="0"/>
              <a:t>this graph shows which has the Security of customer financial information</a:t>
            </a:r>
          </a:p>
          <a:p>
            <a:pPr marL="285750" indent="-285750">
              <a:buFont typeface="Arial" panose="020B0604020202020204" pitchFamily="34" charset="0"/>
              <a:buChar char="•"/>
            </a:pPr>
            <a:r>
              <a:rPr lang="en-US" sz="1600" dirty="0"/>
              <a:t>most of the respondent ticked on amazon and </a:t>
            </a:r>
            <a:r>
              <a:rPr lang="en-US" sz="1600" dirty="0" err="1"/>
              <a:t>flipkart</a:t>
            </a:r>
            <a:endParaRPr lang="en-US" sz="1600" dirty="0"/>
          </a:p>
          <a:p>
            <a:pPr marL="285750" indent="-285750">
              <a:buFont typeface="Arial" panose="020B0604020202020204" pitchFamily="34" charset="0"/>
              <a:buChar char="•"/>
            </a:pPr>
            <a:r>
              <a:rPr lang="en-US" sz="1600" dirty="0"/>
              <a:t>then amazon</a:t>
            </a:r>
          </a:p>
          <a:p>
            <a:pPr marL="285750" indent="-285750">
              <a:buFont typeface="Arial" panose="020B0604020202020204" pitchFamily="34" charset="0"/>
              <a:buChar char="•"/>
            </a:pPr>
            <a:r>
              <a:rPr lang="en-US" sz="1600" dirty="0"/>
              <a:t>them amazon, </a:t>
            </a:r>
            <a:r>
              <a:rPr lang="en-US" sz="1600" dirty="0" err="1"/>
              <a:t>flipkart</a:t>
            </a:r>
            <a:r>
              <a:rPr lang="en-US" sz="1600" dirty="0"/>
              <a:t> , </a:t>
            </a:r>
            <a:r>
              <a:rPr lang="en-US" sz="1600" dirty="0" err="1"/>
              <a:t>paytm</a:t>
            </a:r>
            <a:endParaRPr lang="en-US" sz="1600" dirty="0"/>
          </a:p>
          <a:p>
            <a:pPr marL="285750" indent="-285750">
              <a:buFont typeface="Arial" panose="020B0604020202020204" pitchFamily="34" charset="0"/>
              <a:buChar char="•"/>
            </a:pPr>
            <a:r>
              <a:rPr lang="en-US" sz="1600" dirty="0"/>
              <a:t>then amazon and </a:t>
            </a:r>
            <a:r>
              <a:rPr lang="en-US" sz="1600" dirty="0" err="1"/>
              <a:t>paytm</a:t>
            </a:r>
            <a:endParaRPr lang="en-US" sz="1600" dirty="0"/>
          </a:p>
          <a:p>
            <a:pPr marL="285750" indent="-285750">
              <a:buFont typeface="Arial" panose="020B0604020202020204" pitchFamily="34" charset="0"/>
              <a:buChar char="•"/>
            </a:pPr>
            <a:r>
              <a:rPr lang="en-US" sz="1600" dirty="0"/>
              <a:t>then amazon and </a:t>
            </a:r>
            <a:r>
              <a:rPr lang="en-US" sz="1600" dirty="0" err="1"/>
              <a:t>snapdeal</a:t>
            </a:r>
            <a:endParaRPr lang="en-US" sz="1600" dirty="0"/>
          </a:p>
          <a:p>
            <a:pPr marL="285750" indent="-285750">
              <a:buFont typeface="Arial" panose="020B0604020202020204" pitchFamily="34" charset="0"/>
              <a:buChar char="•"/>
            </a:pPr>
            <a:r>
              <a:rPr lang="en-US" sz="1600" dirty="0"/>
              <a:t>then amazon</a:t>
            </a:r>
          </a:p>
          <a:p>
            <a:pPr marL="285750" indent="-285750">
              <a:buFont typeface="Arial" panose="020B0604020202020204" pitchFamily="34" charset="0"/>
              <a:buChar char="•"/>
            </a:pPr>
            <a:r>
              <a:rPr lang="en-US" sz="1600" dirty="0"/>
              <a:t>then </a:t>
            </a:r>
            <a:r>
              <a:rPr lang="en-US" sz="1600" dirty="0" err="1"/>
              <a:t>paytm</a:t>
            </a:r>
            <a:endParaRPr lang="en-US" sz="1600" dirty="0"/>
          </a:p>
          <a:p>
            <a:pPr marL="285750" indent="-285750">
              <a:buFont typeface="Arial" panose="020B0604020202020204" pitchFamily="34" charset="0"/>
              <a:buChar char="•"/>
            </a:pPr>
            <a:r>
              <a:rPr lang="en-US" sz="1600" dirty="0"/>
              <a:t>then </a:t>
            </a:r>
            <a:r>
              <a:rPr lang="en-US" sz="1600" dirty="0" err="1"/>
              <a:t>myntra</a:t>
            </a:r>
            <a:endParaRPr lang="en-IN" sz="1600" dirty="0"/>
          </a:p>
        </p:txBody>
      </p:sp>
      <p:pic>
        <p:nvPicPr>
          <p:cNvPr id="57346" name="Picture 2">
            <a:extLst>
              <a:ext uri="{FF2B5EF4-FFF2-40B4-BE49-F238E27FC236}">
                <a16:creationId xmlns:a16="http://schemas.microsoft.com/office/drawing/2014/main" id="{BAA085A3-F2E3-DFA4-B107-3C9353F68E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9255" y="2171700"/>
            <a:ext cx="5195888" cy="315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580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B64D-E7C6-8F91-3034-D085B0B2D92F}"/>
              </a:ext>
            </a:extLst>
          </p:cNvPr>
          <p:cNvSpPr>
            <a:spLocks noGrp="1"/>
          </p:cNvSpPr>
          <p:nvPr>
            <p:ph type="title"/>
          </p:nvPr>
        </p:nvSpPr>
        <p:spPr>
          <a:xfrm>
            <a:off x="469154" y="110490"/>
            <a:ext cx="4960096" cy="1447800"/>
          </a:xfrm>
        </p:spPr>
        <p:txBody>
          <a:bodyPr/>
          <a:lstStyle/>
          <a:p>
            <a:r>
              <a:rPr lang="en-US" dirty="0">
                <a:solidFill>
                  <a:schemeClr val="accent1"/>
                </a:solidFill>
              </a:rPr>
              <a:t>Column-58 Perceived Trustworthiness</a:t>
            </a:r>
            <a:endParaRPr lang="en-IN" dirty="0">
              <a:solidFill>
                <a:schemeClr val="accent1"/>
              </a:solidFill>
            </a:endParaRPr>
          </a:p>
        </p:txBody>
      </p:sp>
      <p:sp>
        <p:nvSpPr>
          <p:cNvPr id="4" name="Text Placeholder 3">
            <a:extLst>
              <a:ext uri="{FF2B5EF4-FFF2-40B4-BE49-F238E27FC236}">
                <a16:creationId xmlns:a16="http://schemas.microsoft.com/office/drawing/2014/main" id="{9E0447EF-099D-8BC4-C047-5D1F9DABADC0}"/>
              </a:ext>
            </a:extLst>
          </p:cNvPr>
          <p:cNvSpPr>
            <a:spLocks noGrp="1"/>
          </p:cNvSpPr>
          <p:nvPr>
            <p:ph type="body" sz="half" idx="2"/>
          </p:nvPr>
        </p:nvSpPr>
        <p:spPr>
          <a:xfrm>
            <a:off x="469154" y="1878330"/>
            <a:ext cx="3401063" cy="2895599"/>
          </a:xfrm>
        </p:spPr>
        <p:txBody>
          <a:bodyPr>
            <a:noAutofit/>
          </a:bodyPr>
          <a:lstStyle/>
          <a:p>
            <a:r>
              <a:rPr lang="en-US" sz="1600" dirty="0"/>
              <a:t>this graph shows which has the most Perceived Trustworthiness</a:t>
            </a:r>
          </a:p>
          <a:p>
            <a:pPr marL="285750" indent="-285750">
              <a:buFont typeface="Arial" panose="020B0604020202020204" pitchFamily="34" charset="0"/>
              <a:buChar char="•"/>
            </a:pPr>
            <a:r>
              <a:rPr lang="en-US" sz="1600" dirty="0"/>
              <a:t>most of the respondent ticked on amazon and </a:t>
            </a:r>
            <a:r>
              <a:rPr lang="en-US" sz="1600" dirty="0" err="1"/>
              <a:t>flipkart</a:t>
            </a:r>
            <a:endParaRPr lang="en-US" sz="1600" dirty="0"/>
          </a:p>
          <a:p>
            <a:pPr marL="285750" indent="-285750">
              <a:buFont typeface="Arial" panose="020B0604020202020204" pitchFamily="34" charset="0"/>
              <a:buChar char="•"/>
            </a:pPr>
            <a:r>
              <a:rPr lang="en-US" sz="1600" dirty="0"/>
              <a:t>then amazon , </a:t>
            </a:r>
            <a:r>
              <a:rPr lang="en-US" sz="1600" dirty="0" err="1"/>
              <a:t>flipkart</a:t>
            </a:r>
            <a:r>
              <a:rPr lang="en-US" sz="1600" dirty="0"/>
              <a:t> and </a:t>
            </a:r>
            <a:r>
              <a:rPr lang="en-US" sz="1600" dirty="0" err="1"/>
              <a:t>myntra</a:t>
            </a:r>
            <a:endParaRPr lang="en-US" sz="1600" dirty="0"/>
          </a:p>
          <a:p>
            <a:pPr marL="285750" indent="-285750">
              <a:buFont typeface="Arial" panose="020B0604020202020204" pitchFamily="34" charset="0"/>
              <a:buChar char="•"/>
            </a:pPr>
            <a:r>
              <a:rPr lang="en-US" sz="1600" dirty="0"/>
              <a:t>them amazon</a:t>
            </a:r>
          </a:p>
          <a:p>
            <a:pPr marL="285750" indent="-285750">
              <a:buFont typeface="Arial" panose="020B0604020202020204" pitchFamily="34" charset="0"/>
              <a:buChar char="•"/>
            </a:pPr>
            <a:r>
              <a:rPr lang="en-US" sz="1600" dirty="0"/>
              <a:t>then </a:t>
            </a:r>
            <a:r>
              <a:rPr lang="en-US" sz="1600" dirty="0" err="1"/>
              <a:t>flipkart</a:t>
            </a:r>
            <a:endParaRPr lang="en-US" sz="1600" dirty="0"/>
          </a:p>
          <a:p>
            <a:pPr marL="285750" indent="-285750">
              <a:buFont typeface="Arial" panose="020B0604020202020204" pitchFamily="34" charset="0"/>
              <a:buChar char="•"/>
            </a:pPr>
            <a:r>
              <a:rPr lang="en-US" sz="1600" dirty="0"/>
              <a:t>then amazon, </a:t>
            </a:r>
            <a:r>
              <a:rPr lang="en-US" sz="1600" dirty="0" err="1"/>
              <a:t>flipkart</a:t>
            </a:r>
            <a:r>
              <a:rPr lang="en-US" sz="1600" dirty="0"/>
              <a:t>, </a:t>
            </a:r>
            <a:r>
              <a:rPr lang="en-US" sz="1600" dirty="0" err="1"/>
              <a:t>snapdeal</a:t>
            </a:r>
            <a:endParaRPr lang="en-US" sz="1600" dirty="0"/>
          </a:p>
          <a:p>
            <a:pPr marL="285750" indent="-285750">
              <a:buFont typeface="Arial" panose="020B0604020202020204" pitchFamily="34" charset="0"/>
              <a:buChar char="•"/>
            </a:pPr>
            <a:r>
              <a:rPr lang="en-US" sz="1600" dirty="0"/>
              <a:t>then amazon, </a:t>
            </a:r>
            <a:r>
              <a:rPr lang="en-US" sz="1600" dirty="0" err="1"/>
              <a:t>flipkart</a:t>
            </a:r>
            <a:r>
              <a:rPr lang="en-US" sz="1600" dirty="0"/>
              <a:t> and </a:t>
            </a:r>
            <a:r>
              <a:rPr lang="en-US" sz="1600" dirty="0" err="1"/>
              <a:t>paytm</a:t>
            </a:r>
            <a:endParaRPr lang="en-US" sz="1600" dirty="0"/>
          </a:p>
          <a:p>
            <a:pPr marL="285750" indent="-285750">
              <a:buFont typeface="Arial" panose="020B0604020202020204" pitchFamily="34" charset="0"/>
              <a:buChar char="•"/>
            </a:pPr>
            <a:r>
              <a:rPr lang="en-US" sz="1600" dirty="0"/>
              <a:t>then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paytm</a:t>
            </a:r>
            <a:endParaRPr lang="en-IN" sz="1600" dirty="0"/>
          </a:p>
        </p:txBody>
      </p:sp>
      <p:pic>
        <p:nvPicPr>
          <p:cNvPr id="58370" name="Picture 2">
            <a:extLst>
              <a:ext uri="{FF2B5EF4-FFF2-40B4-BE49-F238E27FC236}">
                <a16:creationId xmlns:a16="http://schemas.microsoft.com/office/drawing/2014/main" id="{9E230B5E-94E7-7CB4-BDC6-3F8A7FAACB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7835" y="2409291"/>
            <a:ext cx="5195888" cy="299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5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37C1-F7AF-F4C7-A268-918CB6897139}"/>
              </a:ext>
            </a:extLst>
          </p:cNvPr>
          <p:cNvSpPr>
            <a:spLocks noGrp="1"/>
          </p:cNvSpPr>
          <p:nvPr>
            <p:ph type="title"/>
          </p:nvPr>
        </p:nvSpPr>
        <p:spPr>
          <a:xfrm>
            <a:off x="514874" y="228601"/>
            <a:ext cx="4708636" cy="1447800"/>
          </a:xfrm>
        </p:spPr>
        <p:txBody>
          <a:bodyPr/>
          <a:lstStyle/>
          <a:p>
            <a:r>
              <a:rPr lang="en-US" dirty="0">
                <a:solidFill>
                  <a:schemeClr val="accent1"/>
                </a:solidFill>
              </a:rPr>
              <a:t>Column-59 Presence of online assistance through multi-channel</a:t>
            </a:r>
            <a:endParaRPr lang="en-IN" dirty="0">
              <a:solidFill>
                <a:schemeClr val="accent1"/>
              </a:solidFill>
            </a:endParaRPr>
          </a:p>
        </p:txBody>
      </p:sp>
      <p:sp>
        <p:nvSpPr>
          <p:cNvPr id="4" name="Text Placeholder 3">
            <a:extLst>
              <a:ext uri="{FF2B5EF4-FFF2-40B4-BE49-F238E27FC236}">
                <a16:creationId xmlns:a16="http://schemas.microsoft.com/office/drawing/2014/main" id="{3667FEE0-0D4C-4E7D-CC0F-CA5CEF7E86EC}"/>
              </a:ext>
            </a:extLst>
          </p:cNvPr>
          <p:cNvSpPr>
            <a:spLocks noGrp="1"/>
          </p:cNvSpPr>
          <p:nvPr>
            <p:ph type="body" sz="half" idx="2"/>
          </p:nvPr>
        </p:nvSpPr>
        <p:spPr>
          <a:xfrm>
            <a:off x="514874" y="1981200"/>
            <a:ext cx="3401063" cy="2895599"/>
          </a:xfrm>
        </p:spPr>
        <p:txBody>
          <a:bodyPr>
            <a:noAutofit/>
          </a:bodyPr>
          <a:lstStyle/>
          <a:p>
            <a:r>
              <a:rPr lang="en-IN" dirty="0"/>
              <a:t>this graph shows which has Presence of online assistance through multi-channel</a:t>
            </a:r>
          </a:p>
          <a:p>
            <a:pPr marL="285750" indent="-285750">
              <a:buFont typeface="Arial" panose="020B0604020202020204" pitchFamily="34" charset="0"/>
              <a:buChar char="•"/>
            </a:pPr>
            <a:r>
              <a:rPr lang="en-IN" dirty="0"/>
              <a:t>most of the respondent ticked on amazon , </a:t>
            </a:r>
            <a:r>
              <a:rPr lang="en-IN" dirty="0" err="1"/>
              <a:t>flipkart</a:t>
            </a:r>
            <a:r>
              <a:rPr lang="en-IN" dirty="0"/>
              <a:t> and </a:t>
            </a:r>
            <a:r>
              <a:rPr lang="en-IN" dirty="0" err="1"/>
              <a:t>myntra</a:t>
            </a:r>
            <a:endParaRPr lang="en-IN" dirty="0"/>
          </a:p>
          <a:p>
            <a:pPr marL="285750" indent="-285750">
              <a:buFont typeface="Arial" panose="020B0604020202020204" pitchFamily="34" charset="0"/>
              <a:buChar char="•"/>
            </a:pPr>
            <a:r>
              <a:rPr lang="en-IN" dirty="0"/>
              <a:t>then amazon , </a:t>
            </a:r>
            <a:r>
              <a:rPr lang="en-IN" dirty="0" err="1"/>
              <a:t>flipkart</a:t>
            </a:r>
            <a:endParaRPr lang="en-IN" dirty="0"/>
          </a:p>
          <a:p>
            <a:pPr marL="285750" indent="-285750">
              <a:buFont typeface="Arial" panose="020B0604020202020204" pitchFamily="34" charset="0"/>
              <a:buChar char="•"/>
            </a:pPr>
            <a:r>
              <a:rPr lang="en-IN" dirty="0"/>
              <a:t>them amazon, </a:t>
            </a:r>
            <a:r>
              <a:rPr lang="en-IN" dirty="0" err="1"/>
              <a:t>flipkart</a:t>
            </a:r>
            <a:r>
              <a:rPr lang="en-IN" dirty="0"/>
              <a:t> , </a:t>
            </a:r>
            <a:r>
              <a:rPr lang="en-IN" dirty="0" err="1"/>
              <a:t>myntra</a:t>
            </a:r>
            <a:r>
              <a:rPr lang="en-IN" dirty="0"/>
              <a:t> and </a:t>
            </a:r>
            <a:r>
              <a:rPr lang="en-IN" dirty="0" err="1"/>
              <a:t>snapdeal</a:t>
            </a:r>
            <a:endParaRPr lang="en-IN" dirty="0"/>
          </a:p>
          <a:p>
            <a:pPr marL="285750" indent="-285750">
              <a:buFont typeface="Arial" panose="020B0604020202020204" pitchFamily="34" charset="0"/>
              <a:buChar char="•"/>
            </a:pPr>
            <a:r>
              <a:rPr lang="en-IN" dirty="0"/>
              <a:t>then amazon</a:t>
            </a:r>
          </a:p>
          <a:p>
            <a:pPr marL="285750" indent="-285750">
              <a:buFont typeface="Arial" panose="020B0604020202020204" pitchFamily="34" charset="0"/>
              <a:buChar char="•"/>
            </a:pPr>
            <a:r>
              <a:rPr lang="en-IN" dirty="0"/>
              <a:t>then </a:t>
            </a:r>
            <a:r>
              <a:rPr lang="en-IN" dirty="0" err="1"/>
              <a:t>myntra</a:t>
            </a:r>
            <a:endParaRPr lang="en-IN" dirty="0"/>
          </a:p>
          <a:p>
            <a:pPr marL="285750" indent="-285750">
              <a:buFont typeface="Arial" panose="020B0604020202020204" pitchFamily="34" charset="0"/>
              <a:buChar char="•"/>
            </a:pPr>
            <a:r>
              <a:rPr lang="en-IN" dirty="0"/>
              <a:t>then amazon , </a:t>
            </a:r>
            <a:r>
              <a:rPr lang="en-IN" dirty="0" err="1"/>
              <a:t>flipkart</a:t>
            </a:r>
            <a:r>
              <a:rPr lang="en-IN" dirty="0"/>
              <a:t>, </a:t>
            </a:r>
            <a:r>
              <a:rPr lang="en-IN" dirty="0" err="1"/>
              <a:t>myntra</a:t>
            </a:r>
            <a:r>
              <a:rPr lang="en-IN" dirty="0"/>
              <a:t> and </a:t>
            </a:r>
            <a:r>
              <a:rPr lang="en-IN" dirty="0" err="1"/>
              <a:t>paytm</a:t>
            </a:r>
            <a:endParaRPr lang="en-IN" dirty="0"/>
          </a:p>
          <a:p>
            <a:pPr marL="285750" indent="-285750">
              <a:buFont typeface="Arial" panose="020B0604020202020204" pitchFamily="34" charset="0"/>
              <a:buChar char="•"/>
            </a:pPr>
            <a:r>
              <a:rPr lang="en-IN" dirty="0"/>
              <a:t>then amazon </a:t>
            </a:r>
            <a:r>
              <a:rPr lang="en-IN" dirty="0" err="1"/>
              <a:t>flipkart</a:t>
            </a:r>
            <a:r>
              <a:rPr lang="en-IN" dirty="0"/>
              <a:t> and </a:t>
            </a:r>
            <a:r>
              <a:rPr lang="en-IN" dirty="0" err="1"/>
              <a:t>sanpdeal</a:t>
            </a:r>
            <a:endParaRPr lang="en-IN" dirty="0"/>
          </a:p>
          <a:p>
            <a:pPr marL="285750" indent="-285750">
              <a:buFont typeface="Arial" panose="020B0604020202020204" pitchFamily="34" charset="0"/>
              <a:buChar char="•"/>
            </a:pPr>
            <a:r>
              <a:rPr lang="en-IN" dirty="0"/>
              <a:t>then </a:t>
            </a:r>
            <a:r>
              <a:rPr lang="en-IN" dirty="0" err="1"/>
              <a:t>paytm</a:t>
            </a:r>
            <a:endParaRPr lang="en-IN" dirty="0"/>
          </a:p>
        </p:txBody>
      </p:sp>
      <p:pic>
        <p:nvPicPr>
          <p:cNvPr id="59394" name="Picture 2">
            <a:extLst>
              <a:ext uri="{FF2B5EF4-FFF2-40B4-BE49-F238E27FC236}">
                <a16:creationId xmlns:a16="http://schemas.microsoft.com/office/drawing/2014/main" id="{B2F06790-5CA6-5C56-84C3-C0299F2F56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9371" y="2070307"/>
            <a:ext cx="5155555"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182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05687-85D6-B81E-DC96-F1D904C64B72}"/>
              </a:ext>
            </a:extLst>
          </p:cNvPr>
          <p:cNvSpPr>
            <a:spLocks noGrp="1"/>
          </p:cNvSpPr>
          <p:nvPr>
            <p:ph type="title"/>
          </p:nvPr>
        </p:nvSpPr>
        <p:spPr>
          <a:xfrm>
            <a:off x="480584" y="228601"/>
            <a:ext cx="4480036" cy="1447800"/>
          </a:xfrm>
        </p:spPr>
        <p:txBody>
          <a:bodyPr/>
          <a:lstStyle/>
          <a:p>
            <a:r>
              <a:rPr lang="en-US" dirty="0">
                <a:solidFill>
                  <a:schemeClr val="accent1"/>
                </a:solidFill>
              </a:rPr>
              <a:t>Column-60 Longer time to get logged in (promotion, sales period)</a:t>
            </a:r>
            <a:endParaRPr lang="en-IN" dirty="0">
              <a:solidFill>
                <a:schemeClr val="accent1"/>
              </a:solidFill>
            </a:endParaRPr>
          </a:p>
        </p:txBody>
      </p:sp>
      <p:sp>
        <p:nvSpPr>
          <p:cNvPr id="4" name="Text Placeholder 3">
            <a:extLst>
              <a:ext uri="{FF2B5EF4-FFF2-40B4-BE49-F238E27FC236}">
                <a16:creationId xmlns:a16="http://schemas.microsoft.com/office/drawing/2014/main" id="{7EE38739-F563-5B5B-CAB4-8AEF8099ACFE}"/>
              </a:ext>
            </a:extLst>
          </p:cNvPr>
          <p:cNvSpPr>
            <a:spLocks noGrp="1"/>
          </p:cNvSpPr>
          <p:nvPr>
            <p:ph type="body" sz="half" idx="2"/>
          </p:nvPr>
        </p:nvSpPr>
        <p:spPr>
          <a:xfrm>
            <a:off x="608486" y="1981200"/>
            <a:ext cx="3401063" cy="2895599"/>
          </a:xfrm>
        </p:spPr>
        <p:txBody>
          <a:bodyPr>
            <a:noAutofit/>
          </a:bodyPr>
          <a:lstStyle/>
          <a:p>
            <a:r>
              <a:rPr lang="en-US" sz="1200" dirty="0"/>
              <a:t>this graph shows which has Longer time to get logged in (promotion, sales period)</a:t>
            </a:r>
          </a:p>
          <a:p>
            <a:pPr marL="342900" indent="-342900">
              <a:buFont typeface="Arial" panose="020B0604020202020204" pitchFamily="34" charset="0"/>
              <a:buChar char="•"/>
            </a:pPr>
            <a:r>
              <a:rPr lang="en-US" sz="1200" dirty="0"/>
              <a:t>most of the respondent ticked on amazon and </a:t>
            </a:r>
            <a:r>
              <a:rPr lang="en-US" sz="1200" dirty="0" err="1"/>
              <a:t>flipkart</a:t>
            </a:r>
            <a:endParaRPr lang="en-US" sz="1200" dirty="0"/>
          </a:p>
          <a:p>
            <a:pPr marL="342900" indent="-342900">
              <a:buFont typeface="Arial" panose="020B0604020202020204" pitchFamily="34" charset="0"/>
              <a:buChar char="•"/>
            </a:pPr>
            <a:r>
              <a:rPr lang="en-US" sz="1200" dirty="0"/>
              <a:t>then amazon , </a:t>
            </a:r>
            <a:r>
              <a:rPr lang="en-US" sz="1200" dirty="0" err="1"/>
              <a:t>flipkart</a:t>
            </a:r>
            <a:r>
              <a:rPr lang="en-US" sz="1200" dirty="0"/>
              <a:t> and </a:t>
            </a:r>
            <a:r>
              <a:rPr lang="en-US" sz="1200" dirty="0" err="1"/>
              <a:t>myntra</a:t>
            </a:r>
            <a:endParaRPr lang="en-US" sz="1200" dirty="0"/>
          </a:p>
          <a:p>
            <a:pPr marL="342900" indent="-342900">
              <a:buFont typeface="Arial" panose="020B0604020202020204" pitchFamily="34" charset="0"/>
              <a:buChar char="•"/>
            </a:pPr>
            <a:r>
              <a:rPr lang="en-US" sz="1200" dirty="0"/>
              <a:t>them amazon, </a:t>
            </a:r>
            <a:r>
              <a:rPr lang="en-US" sz="1200" dirty="0" err="1"/>
              <a:t>flipkart</a:t>
            </a:r>
            <a:r>
              <a:rPr lang="en-US" sz="1200" dirty="0"/>
              <a:t> , </a:t>
            </a:r>
            <a:r>
              <a:rPr lang="en-US" sz="1200" dirty="0" err="1"/>
              <a:t>paytm</a:t>
            </a:r>
            <a:r>
              <a:rPr lang="en-US" sz="1200" dirty="0"/>
              <a:t> and </a:t>
            </a:r>
            <a:r>
              <a:rPr lang="en-US" sz="1200" dirty="0" err="1"/>
              <a:t>myntra</a:t>
            </a:r>
            <a:endParaRPr lang="en-US" sz="1200" dirty="0"/>
          </a:p>
          <a:p>
            <a:pPr marL="342900" indent="-342900">
              <a:buFont typeface="Arial" panose="020B0604020202020204" pitchFamily="34" charset="0"/>
              <a:buChar char="•"/>
            </a:pPr>
            <a:r>
              <a:rPr lang="en-US" sz="1200" dirty="0"/>
              <a:t>then amazon, </a:t>
            </a:r>
            <a:r>
              <a:rPr lang="en-US" sz="1200" dirty="0" err="1"/>
              <a:t>flipkart</a:t>
            </a:r>
            <a:r>
              <a:rPr lang="en-US" sz="1200" dirty="0"/>
              <a:t>, and </a:t>
            </a:r>
            <a:r>
              <a:rPr lang="en-US" sz="1200" dirty="0" err="1"/>
              <a:t>paytm</a:t>
            </a:r>
            <a:endParaRPr lang="en-US" sz="1200" dirty="0"/>
          </a:p>
          <a:p>
            <a:pPr marL="342900" indent="-342900">
              <a:buFont typeface="Arial" panose="020B0604020202020204" pitchFamily="34" charset="0"/>
              <a:buChar char="•"/>
            </a:pPr>
            <a:r>
              <a:rPr lang="en-US" sz="1200" dirty="0"/>
              <a:t>then amazon, </a:t>
            </a:r>
            <a:r>
              <a:rPr lang="en-US" sz="1200" dirty="0" err="1"/>
              <a:t>flipkart</a:t>
            </a:r>
            <a:r>
              <a:rPr lang="en-US" sz="1200" dirty="0"/>
              <a:t>, </a:t>
            </a:r>
            <a:r>
              <a:rPr lang="en-US" sz="1200" dirty="0" err="1"/>
              <a:t>myntra</a:t>
            </a:r>
            <a:r>
              <a:rPr lang="en-US" sz="1200" dirty="0"/>
              <a:t>, and </a:t>
            </a:r>
            <a:r>
              <a:rPr lang="en-US" sz="1200" dirty="0" err="1"/>
              <a:t>snapdeal</a:t>
            </a:r>
            <a:endParaRPr lang="en-US" sz="1200" dirty="0"/>
          </a:p>
          <a:p>
            <a:pPr marL="342900" indent="-342900">
              <a:buFont typeface="Arial" panose="020B0604020202020204" pitchFamily="34" charset="0"/>
              <a:buChar char="•"/>
            </a:pPr>
            <a:r>
              <a:rPr lang="en-US" sz="1200" dirty="0"/>
              <a:t>then amazon</a:t>
            </a:r>
          </a:p>
          <a:p>
            <a:pPr marL="342900" indent="-342900">
              <a:buFont typeface="Arial" panose="020B0604020202020204" pitchFamily="34" charset="0"/>
              <a:buChar char="•"/>
            </a:pPr>
            <a:r>
              <a:rPr lang="en-US" sz="1200" dirty="0"/>
              <a:t>then </a:t>
            </a:r>
            <a:r>
              <a:rPr lang="en-US" sz="1200" dirty="0" err="1"/>
              <a:t>flipkart</a:t>
            </a:r>
            <a:endParaRPr lang="en-US" sz="1200" dirty="0"/>
          </a:p>
          <a:p>
            <a:pPr marL="342900" indent="-342900">
              <a:buFont typeface="Arial" panose="020B0604020202020204" pitchFamily="34" charset="0"/>
              <a:buChar char="•"/>
            </a:pPr>
            <a:r>
              <a:rPr lang="en-US" sz="1200" dirty="0"/>
              <a:t>then </a:t>
            </a:r>
            <a:r>
              <a:rPr lang="en-US" sz="1200" dirty="0" err="1"/>
              <a:t>snapdeal</a:t>
            </a:r>
            <a:endParaRPr lang="en-US" sz="1200" dirty="0"/>
          </a:p>
          <a:p>
            <a:pPr marL="342900" indent="-342900">
              <a:buFont typeface="Arial" panose="020B0604020202020204" pitchFamily="34" charset="0"/>
              <a:buChar char="•"/>
            </a:pPr>
            <a:r>
              <a:rPr lang="en-US" sz="1200" dirty="0"/>
              <a:t>then </a:t>
            </a:r>
            <a:r>
              <a:rPr lang="en-US" sz="1200" dirty="0" err="1"/>
              <a:t>myntra</a:t>
            </a:r>
            <a:endParaRPr lang="en-US" sz="1200" dirty="0"/>
          </a:p>
          <a:p>
            <a:pPr marL="342900" indent="-342900">
              <a:buFont typeface="Arial" panose="020B0604020202020204" pitchFamily="34" charset="0"/>
              <a:buChar char="•"/>
            </a:pPr>
            <a:r>
              <a:rPr lang="en-US" sz="1200" dirty="0"/>
              <a:t>then </a:t>
            </a:r>
            <a:r>
              <a:rPr lang="en-US" sz="1200" dirty="0" err="1"/>
              <a:t>paytm</a:t>
            </a:r>
            <a:endParaRPr lang="en-IN" sz="1200" dirty="0"/>
          </a:p>
        </p:txBody>
      </p:sp>
      <p:pic>
        <p:nvPicPr>
          <p:cNvPr id="60418" name="Picture 2">
            <a:extLst>
              <a:ext uri="{FF2B5EF4-FFF2-40B4-BE49-F238E27FC236}">
                <a16:creationId xmlns:a16="http://schemas.microsoft.com/office/drawing/2014/main" id="{9D4C33C1-DE9A-3460-625B-49041DEDE0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42244" y="2286000"/>
            <a:ext cx="5041270"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935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16A9-5DAC-9148-83F3-EB2C313EAB04}"/>
              </a:ext>
            </a:extLst>
          </p:cNvPr>
          <p:cNvSpPr>
            <a:spLocks noGrp="1"/>
          </p:cNvSpPr>
          <p:nvPr>
            <p:ph type="title"/>
          </p:nvPr>
        </p:nvSpPr>
        <p:spPr>
          <a:xfrm>
            <a:off x="457724" y="499110"/>
            <a:ext cx="4742926" cy="1447800"/>
          </a:xfrm>
        </p:spPr>
        <p:txBody>
          <a:bodyPr/>
          <a:lstStyle/>
          <a:p>
            <a:r>
              <a:rPr lang="en-US" dirty="0">
                <a:solidFill>
                  <a:schemeClr val="accent1"/>
                </a:solidFill>
              </a:rPr>
              <a:t>Column-61 Longer time in displaying graphics and photos (promotion, sales period)</a:t>
            </a:r>
            <a:endParaRPr lang="en-IN" dirty="0">
              <a:solidFill>
                <a:schemeClr val="accent1"/>
              </a:solidFill>
            </a:endParaRPr>
          </a:p>
        </p:txBody>
      </p:sp>
      <p:sp>
        <p:nvSpPr>
          <p:cNvPr id="4" name="Text Placeholder 3">
            <a:extLst>
              <a:ext uri="{FF2B5EF4-FFF2-40B4-BE49-F238E27FC236}">
                <a16:creationId xmlns:a16="http://schemas.microsoft.com/office/drawing/2014/main" id="{936B5AEE-05E2-4572-DEF3-47E5201246DB}"/>
              </a:ext>
            </a:extLst>
          </p:cNvPr>
          <p:cNvSpPr>
            <a:spLocks noGrp="1"/>
          </p:cNvSpPr>
          <p:nvPr>
            <p:ph type="body" sz="half" idx="2"/>
          </p:nvPr>
        </p:nvSpPr>
        <p:spPr>
          <a:xfrm>
            <a:off x="606314" y="2175512"/>
            <a:ext cx="3401063" cy="2895599"/>
          </a:xfrm>
        </p:spPr>
        <p:txBody>
          <a:bodyPr>
            <a:noAutofit/>
          </a:bodyPr>
          <a:lstStyle/>
          <a:p>
            <a:r>
              <a:rPr lang="en-US" sz="1600" dirty="0"/>
              <a:t>this graph shows which has Longer time in displaying graphics and photos (promotion, sales period)</a:t>
            </a:r>
          </a:p>
          <a:p>
            <a:pPr marL="285750" indent="-285750">
              <a:buFont typeface="Arial" panose="020B0604020202020204" pitchFamily="34" charset="0"/>
              <a:buChar char="•"/>
            </a:pPr>
            <a:r>
              <a:rPr lang="en-US" sz="1600" dirty="0"/>
              <a:t>most of the respondent ticked on </a:t>
            </a:r>
            <a:r>
              <a:rPr lang="en-US" sz="1600" dirty="0" err="1"/>
              <a:t>paytm</a:t>
            </a:r>
            <a:r>
              <a:rPr lang="en-US" sz="1600" dirty="0"/>
              <a:t> and </a:t>
            </a:r>
            <a:r>
              <a:rPr lang="en-US" sz="1600" dirty="0" err="1"/>
              <a:t>myntra</a:t>
            </a:r>
            <a:endParaRPr lang="en-US" sz="1600" dirty="0"/>
          </a:p>
          <a:p>
            <a:pPr marL="285750" indent="-285750">
              <a:buFont typeface="Arial" panose="020B0604020202020204" pitchFamily="34" charset="0"/>
              <a:buChar char="•"/>
            </a:pPr>
            <a:r>
              <a:rPr lang="en-US" sz="1600" dirty="0"/>
              <a:t>then amazon</a:t>
            </a:r>
          </a:p>
          <a:p>
            <a:pPr marL="285750" indent="-285750">
              <a:buFont typeface="Arial" panose="020B0604020202020204" pitchFamily="34" charset="0"/>
              <a:buChar char="•"/>
            </a:pPr>
            <a:r>
              <a:rPr lang="en-US" sz="1600" dirty="0"/>
              <a:t>them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snapdeal</a:t>
            </a:r>
            <a:r>
              <a:rPr lang="en-US" sz="1600" dirty="0"/>
              <a:t> and </a:t>
            </a:r>
            <a:r>
              <a:rPr lang="en-US" sz="1600" dirty="0" err="1"/>
              <a:t>flipkart</a:t>
            </a:r>
            <a:endParaRPr lang="en-US" sz="1600" dirty="0"/>
          </a:p>
          <a:p>
            <a:pPr marL="285750" indent="-285750">
              <a:buFont typeface="Arial" panose="020B0604020202020204" pitchFamily="34" charset="0"/>
              <a:buChar char="•"/>
            </a:pPr>
            <a:r>
              <a:rPr lang="en-US" sz="1600" dirty="0"/>
              <a:t>then </a:t>
            </a:r>
            <a:r>
              <a:rPr lang="en-US" sz="1600" dirty="0" err="1"/>
              <a:t>paytm</a:t>
            </a:r>
            <a:r>
              <a:rPr lang="en-US" sz="1600" dirty="0"/>
              <a:t> and </a:t>
            </a:r>
            <a:r>
              <a:rPr lang="en-US" sz="1600" dirty="0" err="1"/>
              <a:t>snapdeal</a:t>
            </a:r>
            <a:endParaRPr lang="en-US" sz="1600" dirty="0"/>
          </a:p>
          <a:p>
            <a:pPr marL="285750" indent="-285750">
              <a:buFont typeface="Arial" panose="020B0604020202020204" pitchFamily="34" charset="0"/>
              <a:buChar char="•"/>
            </a:pPr>
            <a:r>
              <a:rPr lang="en-US" sz="1600" dirty="0"/>
              <a:t>then </a:t>
            </a:r>
            <a:r>
              <a:rPr lang="en-US" sz="1600" dirty="0" err="1"/>
              <a:t>snapdeal</a:t>
            </a:r>
            <a:endParaRPr lang="en-US" sz="1600" dirty="0"/>
          </a:p>
          <a:p>
            <a:pPr marL="285750" indent="-285750">
              <a:buFont typeface="Arial" panose="020B0604020202020204" pitchFamily="34" charset="0"/>
              <a:buChar char="•"/>
            </a:pPr>
            <a:r>
              <a:rPr lang="en-US" sz="1600" dirty="0"/>
              <a:t>then </a:t>
            </a:r>
            <a:r>
              <a:rPr lang="en-US" sz="1600" dirty="0" err="1"/>
              <a:t>paytm</a:t>
            </a:r>
            <a:endParaRPr lang="en-IN" sz="1600" dirty="0"/>
          </a:p>
        </p:txBody>
      </p:sp>
      <p:pic>
        <p:nvPicPr>
          <p:cNvPr id="61442" name="Picture 2">
            <a:extLst>
              <a:ext uri="{FF2B5EF4-FFF2-40B4-BE49-F238E27FC236}">
                <a16:creationId xmlns:a16="http://schemas.microsoft.com/office/drawing/2014/main" id="{36B53F31-CA9C-80A5-66BD-7A17664F05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02214" y="2205990"/>
            <a:ext cx="5041270"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358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D3F39-7798-44A5-CEE5-B73B0D39581A}"/>
              </a:ext>
            </a:extLst>
          </p:cNvPr>
          <p:cNvSpPr>
            <a:spLocks noGrp="1"/>
          </p:cNvSpPr>
          <p:nvPr>
            <p:ph idx="1"/>
          </p:nvPr>
        </p:nvSpPr>
        <p:spPr>
          <a:xfrm>
            <a:off x="1174749" y="718820"/>
            <a:ext cx="8946541" cy="5054599"/>
          </a:xfrm>
          <a:effectLst>
            <a:outerShdw blurRad="50800" dist="50800" dir="5400000" algn="ctr" rotWithShape="0">
              <a:schemeClr val="tx1">
                <a:alpha val="0"/>
              </a:schemeClr>
            </a:outerShdw>
          </a:effectLst>
        </p:spPr>
        <p:txBody>
          <a:bodyPr>
            <a:noAutofit/>
          </a:bodyPr>
          <a:lstStyle/>
          <a:p>
            <a:pPr marL="0" indent="0" algn="ctr">
              <a:buNone/>
            </a:pPr>
            <a: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t>visual representation</a:t>
            </a:r>
            <a:b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br>
            <a: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t>of </a:t>
            </a:r>
            <a:b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br>
            <a: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t>the data</a:t>
            </a:r>
            <a:b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br>
            <a: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t>(</a:t>
            </a:r>
            <a:r>
              <a:rPr lang="en-US" sz="6600" dirty="0" err="1">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t>eda</a:t>
            </a:r>
            <a:r>
              <a:rPr lang="en-US" sz="6600" dirty="0">
                <a:solidFill>
                  <a:schemeClr val="bg1"/>
                </a:solidFill>
                <a:effectLst>
                  <a:outerShdw blurRad="50800" dist="393700" dir="9180000" sx="128000" sy="128000" algn="ctr" rotWithShape="0">
                    <a:srgbClr val="000000">
                      <a:alpha val="39000"/>
                    </a:srgbClr>
                  </a:outerShdw>
                </a:effectLst>
                <a:latin typeface="Algerian" panose="04020705040A02060702" pitchFamily="82" charset="0"/>
              </a:rPr>
              <a:t>)</a:t>
            </a:r>
            <a:endParaRPr lang="en-IN" sz="6600" dirty="0">
              <a:effectLst>
                <a:outerShdw blurRad="50800" dist="393700" dir="9180000" sx="128000" sy="128000" algn="ctr" rotWithShape="0">
                  <a:srgbClr val="000000">
                    <a:alpha val="39000"/>
                  </a:srgbClr>
                </a:outerShdw>
              </a:effectLst>
            </a:endParaRPr>
          </a:p>
        </p:txBody>
      </p:sp>
      <p:pic>
        <p:nvPicPr>
          <p:cNvPr id="71684" name="Picture 4" descr="How to Use Data Visualization in Your Content to Increase Readers and Leads">
            <a:extLst>
              <a:ext uri="{FF2B5EF4-FFF2-40B4-BE49-F238E27FC236}">
                <a16:creationId xmlns:a16="http://schemas.microsoft.com/office/drawing/2014/main" id="{3CAEF5AD-78CE-4467-ACE1-42CF43916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5" y="4944744"/>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Data Visualization: A Step by Step Guide | Techfunnel">
            <a:extLst>
              <a:ext uri="{FF2B5EF4-FFF2-40B4-BE49-F238E27FC236}">
                <a16:creationId xmlns:a16="http://schemas.microsoft.com/office/drawing/2014/main" id="{50C40AAC-29E2-8BED-B014-A3DB207AC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4426" y="4572001"/>
            <a:ext cx="3353728" cy="194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968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21C0-EB8E-69B7-EBBC-638867DFFE29}"/>
              </a:ext>
            </a:extLst>
          </p:cNvPr>
          <p:cNvSpPr>
            <a:spLocks noGrp="1"/>
          </p:cNvSpPr>
          <p:nvPr>
            <p:ph type="title"/>
          </p:nvPr>
        </p:nvSpPr>
        <p:spPr>
          <a:xfrm>
            <a:off x="583454" y="179070"/>
            <a:ext cx="4800076" cy="1447800"/>
          </a:xfrm>
        </p:spPr>
        <p:txBody>
          <a:bodyPr/>
          <a:lstStyle/>
          <a:p>
            <a:r>
              <a:rPr lang="en-US" dirty="0">
                <a:solidFill>
                  <a:schemeClr val="accent1"/>
                </a:solidFill>
              </a:rPr>
              <a:t>Column-62 Late declaration of price (promotion, sales period)</a:t>
            </a:r>
            <a:endParaRPr lang="en-IN" dirty="0">
              <a:solidFill>
                <a:schemeClr val="accent1"/>
              </a:solidFill>
            </a:endParaRPr>
          </a:p>
        </p:txBody>
      </p:sp>
      <p:sp>
        <p:nvSpPr>
          <p:cNvPr id="4" name="Text Placeholder 3">
            <a:extLst>
              <a:ext uri="{FF2B5EF4-FFF2-40B4-BE49-F238E27FC236}">
                <a16:creationId xmlns:a16="http://schemas.microsoft.com/office/drawing/2014/main" id="{3D9F8444-89CA-E6CF-871F-E5A9AAF9A6DB}"/>
              </a:ext>
            </a:extLst>
          </p:cNvPr>
          <p:cNvSpPr>
            <a:spLocks noGrp="1"/>
          </p:cNvSpPr>
          <p:nvPr>
            <p:ph type="body" sz="half" idx="2"/>
          </p:nvPr>
        </p:nvSpPr>
        <p:spPr>
          <a:xfrm>
            <a:off x="583454" y="2205989"/>
            <a:ext cx="3401063" cy="2895599"/>
          </a:xfrm>
        </p:spPr>
        <p:txBody>
          <a:bodyPr>
            <a:noAutofit/>
          </a:bodyPr>
          <a:lstStyle/>
          <a:p>
            <a:r>
              <a:rPr lang="en-US" sz="1600" dirty="0"/>
              <a:t>this graph shows which website has Late declaration of price (promotion, sales period)</a:t>
            </a:r>
          </a:p>
          <a:p>
            <a:pPr marL="285750" indent="-285750">
              <a:buFont typeface="Arial" panose="020B0604020202020204" pitchFamily="34" charset="0"/>
              <a:buChar char="•"/>
            </a:pPr>
            <a:r>
              <a:rPr lang="en-US" sz="1600" dirty="0"/>
              <a:t>most of the respondent ticked on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paytm</a:t>
            </a:r>
            <a:endParaRPr lang="en-US" sz="1600" dirty="0"/>
          </a:p>
          <a:p>
            <a:pPr marL="285750" indent="-285750">
              <a:buFont typeface="Arial" panose="020B0604020202020204" pitchFamily="34" charset="0"/>
              <a:buChar char="•"/>
            </a:pPr>
            <a:r>
              <a:rPr lang="en-US" sz="1600" dirty="0"/>
              <a:t>them </a:t>
            </a:r>
            <a:r>
              <a:rPr lang="en-US" sz="1600" dirty="0" err="1"/>
              <a:t>snapdeal</a:t>
            </a:r>
            <a:endParaRPr lang="en-US" sz="1600" dirty="0"/>
          </a:p>
          <a:p>
            <a:pPr marL="285750" indent="-285750">
              <a:buFont typeface="Arial" panose="020B0604020202020204" pitchFamily="34" charset="0"/>
              <a:buChar char="•"/>
            </a:pPr>
            <a:r>
              <a:rPr lang="en-US" sz="1600" dirty="0"/>
              <a:t>then </a:t>
            </a:r>
            <a:r>
              <a:rPr lang="en-US" sz="1600" dirty="0" err="1"/>
              <a:t>paytm</a:t>
            </a:r>
            <a:r>
              <a:rPr lang="en-US" sz="1600" dirty="0"/>
              <a:t> and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flipkart</a:t>
            </a:r>
            <a:endParaRPr lang="en-US" sz="1600" dirty="0"/>
          </a:p>
          <a:p>
            <a:pPr marL="285750" indent="-285750">
              <a:buFont typeface="Arial" panose="020B0604020202020204" pitchFamily="34" charset="0"/>
              <a:buChar char="•"/>
            </a:pPr>
            <a:r>
              <a:rPr lang="en-US" sz="1600" dirty="0"/>
              <a:t>then amazon and </a:t>
            </a:r>
            <a:r>
              <a:rPr lang="en-US" sz="1600" dirty="0" err="1"/>
              <a:t>paytm</a:t>
            </a:r>
            <a:endParaRPr lang="en-US" sz="1600" dirty="0"/>
          </a:p>
          <a:p>
            <a:pPr marL="285750" indent="-285750">
              <a:buFont typeface="Arial" panose="020B0604020202020204" pitchFamily="34" charset="0"/>
              <a:buChar char="•"/>
            </a:pPr>
            <a:r>
              <a:rPr lang="en-US" sz="1600" dirty="0"/>
              <a:t>then amazon and </a:t>
            </a:r>
            <a:r>
              <a:rPr lang="en-US" sz="1600" dirty="0" err="1"/>
              <a:t>snapdeal</a:t>
            </a:r>
            <a:endParaRPr lang="en-US" sz="1600" dirty="0"/>
          </a:p>
          <a:p>
            <a:pPr marL="285750" indent="-285750">
              <a:buFont typeface="Arial" panose="020B0604020202020204" pitchFamily="34" charset="0"/>
              <a:buChar char="•"/>
            </a:pPr>
            <a:r>
              <a:rPr lang="en-US" sz="1600" dirty="0"/>
              <a:t>then </a:t>
            </a:r>
            <a:r>
              <a:rPr lang="en-US" sz="1600" dirty="0" err="1"/>
              <a:t>flipkart</a:t>
            </a:r>
            <a:endParaRPr lang="en-IN" sz="1600" dirty="0"/>
          </a:p>
        </p:txBody>
      </p:sp>
      <p:pic>
        <p:nvPicPr>
          <p:cNvPr id="62466" name="Picture 2">
            <a:extLst>
              <a:ext uri="{FF2B5EF4-FFF2-40B4-BE49-F238E27FC236}">
                <a16:creationId xmlns:a16="http://schemas.microsoft.com/office/drawing/2014/main" id="{2844DFDA-7A1D-2800-1CEB-1414243F6A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27775" y="2040848"/>
            <a:ext cx="5195888" cy="322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681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CFD0-8067-3CAA-BAB0-A6D713298411}"/>
              </a:ext>
            </a:extLst>
          </p:cNvPr>
          <p:cNvSpPr>
            <a:spLocks noGrp="1"/>
          </p:cNvSpPr>
          <p:nvPr>
            <p:ph type="title"/>
          </p:nvPr>
        </p:nvSpPr>
        <p:spPr>
          <a:xfrm>
            <a:off x="377714" y="242571"/>
            <a:ext cx="4708636" cy="1447800"/>
          </a:xfrm>
        </p:spPr>
        <p:txBody>
          <a:bodyPr/>
          <a:lstStyle/>
          <a:p>
            <a:r>
              <a:rPr lang="en-US" dirty="0">
                <a:solidFill>
                  <a:schemeClr val="accent1"/>
                </a:solidFill>
              </a:rPr>
              <a:t>Column-63 Longer page loading time (promotion, sales period)</a:t>
            </a:r>
            <a:endParaRPr lang="en-IN" dirty="0">
              <a:solidFill>
                <a:schemeClr val="accent1"/>
              </a:solidFill>
            </a:endParaRPr>
          </a:p>
        </p:txBody>
      </p:sp>
      <p:sp>
        <p:nvSpPr>
          <p:cNvPr id="4" name="Text Placeholder 3">
            <a:extLst>
              <a:ext uri="{FF2B5EF4-FFF2-40B4-BE49-F238E27FC236}">
                <a16:creationId xmlns:a16="http://schemas.microsoft.com/office/drawing/2014/main" id="{C9493322-803C-436B-C144-17A6D5BB57BB}"/>
              </a:ext>
            </a:extLst>
          </p:cNvPr>
          <p:cNvSpPr>
            <a:spLocks noGrp="1"/>
          </p:cNvSpPr>
          <p:nvPr>
            <p:ph type="body" sz="half" idx="2"/>
          </p:nvPr>
        </p:nvSpPr>
        <p:spPr>
          <a:xfrm>
            <a:off x="480584" y="2272030"/>
            <a:ext cx="3401063" cy="2895599"/>
          </a:xfrm>
        </p:spPr>
        <p:txBody>
          <a:bodyPr>
            <a:noAutofit/>
          </a:bodyPr>
          <a:lstStyle/>
          <a:p>
            <a:r>
              <a:rPr lang="en-US" sz="1600" dirty="0"/>
              <a:t>this graph shows which website has Longer page loading time (promotion, sales period)</a:t>
            </a:r>
          </a:p>
          <a:p>
            <a:pPr marL="285750" indent="-285750">
              <a:buFont typeface="Arial" panose="020B0604020202020204" pitchFamily="34" charset="0"/>
              <a:buChar char="•"/>
            </a:pPr>
            <a:r>
              <a:rPr lang="en-US" sz="1600" dirty="0"/>
              <a:t>most of the respondent ticked on </a:t>
            </a:r>
            <a:r>
              <a:rPr lang="en-US" sz="1600" dirty="0" err="1"/>
              <a:t>paytm</a:t>
            </a:r>
            <a:endParaRPr lang="en-US" sz="1600" dirty="0"/>
          </a:p>
          <a:p>
            <a:pPr marL="285750" indent="-285750">
              <a:buFont typeface="Arial" panose="020B0604020202020204" pitchFamily="34" charset="0"/>
              <a:buChar char="•"/>
            </a:pPr>
            <a:r>
              <a:rPr lang="en-US" sz="1600" dirty="0"/>
              <a:t>then </a:t>
            </a:r>
            <a:r>
              <a:rPr lang="en-US" sz="1600" dirty="0" err="1"/>
              <a:t>myntra</a:t>
            </a:r>
            <a:endParaRPr lang="en-US" sz="1600" dirty="0"/>
          </a:p>
          <a:p>
            <a:pPr marL="285750" indent="-285750">
              <a:buFont typeface="Arial" panose="020B0604020202020204" pitchFamily="34" charset="0"/>
              <a:buChar char="•"/>
            </a:pPr>
            <a:r>
              <a:rPr lang="en-US" sz="1600" dirty="0"/>
              <a:t>them </a:t>
            </a:r>
            <a:r>
              <a:rPr lang="en-US" sz="1600" dirty="0" err="1"/>
              <a:t>paytm</a:t>
            </a:r>
            <a:r>
              <a:rPr lang="en-US" sz="1600" dirty="0"/>
              <a:t> and </a:t>
            </a:r>
            <a:r>
              <a:rPr lang="en-US" sz="1600" dirty="0" err="1"/>
              <a:t>myntra</a:t>
            </a:r>
            <a:endParaRPr lang="en-US" sz="1600" dirty="0"/>
          </a:p>
          <a:p>
            <a:pPr marL="285750" indent="-285750">
              <a:buFont typeface="Arial" panose="020B0604020202020204" pitchFamily="34" charset="0"/>
              <a:buChar char="•"/>
            </a:pPr>
            <a:r>
              <a:rPr lang="en-US" sz="1600" dirty="0"/>
              <a:t>then amazon, </a:t>
            </a:r>
            <a:r>
              <a:rPr lang="en-US" sz="1600" dirty="0" err="1"/>
              <a:t>paytm</a:t>
            </a:r>
            <a:endParaRPr lang="en-US" sz="1600" dirty="0"/>
          </a:p>
          <a:p>
            <a:pPr marL="285750" indent="-285750">
              <a:buFont typeface="Arial" panose="020B0604020202020204" pitchFamily="34" charset="0"/>
              <a:buChar char="•"/>
            </a:pPr>
            <a:r>
              <a:rPr lang="en-US" sz="1600" dirty="0"/>
              <a:t>then amazon,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flipkart</a:t>
            </a:r>
            <a:r>
              <a:rPr lang="en-US" sz="1600" dirty="0"/>
              <a:t> and amazon</a:t>
            </a:r>
          </a:p>
          <a:p>
            <a:pPr marL="285750" indent="-285750">
              <a:buFont typeface="Arial" panose="020B0604020202020204" pitchFamily="34" charset="0"/>
              <a:buChar char="•"/>
            </a:pPr>
            <a:r>
              <a:rPr lang="en-US" sz="1600" dirty="0"/>
              <a:t>then </a:t>
            </a:r>
            <a:r>
              <a:rPr lang="en-US" sz="1600" dirty="0" err="1"/>
              <a:t>flipkart</a:t>
            </a:r>
            <a:r>
              <a:rPr lang="en-US" sz="1600" dirty="0"/>
              <a:t> and </a:t>
            </a:r>
            <a:r>
              <a:rPr lang="en-US" sz="1600" dirty="0" err="1"/>
              <a:t>snapdeal</a:t>
            </a:r>
            <a:endParaRPr lang="en-IN" sz="1600" dirty="0"/>
          </a:p>
        </p:txBody>
      </p:sp>
      <p:pic>
        <p:nvPicPr>
          <p:cNvPr id="63490" name="Picture 2">
            <a:extLst>
              <a:ext uri="{FF2B5EF4-FFF2-40B4-BE49-F238E27FC236}">
                <a16:creationId xmlns:a16="http://schemas.microsoft.com/office/drawing/2014/main" id="{346146E0-DF83-B159-AC13-E3B68045D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5528" y="2272030"/>
            <a:ext cx="5195888" cy="297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8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4437-1C09-1642-A4B2-C63EC08A971E}"/>
              </a:ext>
            </a:extLst>
          </p:cNvPr>
          <p:cNvSpPr>
            <a:spLocks noGrp="1"/>
          </p:cNvSpPr>
          <p:nvPr>
            <p:ph type="title"/>
          </p:nvPr>
        </p:nvSpPr>
        <p:spPr>
          <a:xfrm>
            <a:off x="354854" y="293370"/>
            <a:ext cx="4445746" cy="1447800"/>
          </a:xfrm>
        </p:spPr>
        <p:txBody>
          <a:bodyPr/>
          <a:lstStyle/>
          <a:p>
            <a:r>
              <a:rPr lang="en-US" dirty="0">
                <a:solidFill>
                  <a:schemeClr val="accent1"/>
                </a:solidFill>
              </a:rPr>
              <a:t>Column-64 Limited mode of payment on most products (promotion, sales period)</a:t>
            </a:r>
            <a:endParaRPr lang="en-IN" dirty="0">
              <a:solidFill>
                <a:schemeClr val="accent1"/>
              </a:solidFill>
            </a:endParaRPr>
          </a:p>
        </p:txBody>
      </p:sp>
      <p:sp>
        <p:nvSpPr>
          <p:cNvPr id="4" name="Text Placeholder 3">
            <a:extLst>
              <a:ext uri="{FF2B5EF4-FFF2-40B4-BE49-F238E27FC236}">
                <a16:creationId xmlns:a16="http://schemas.microsoft.com/office/drawing/2014/main" id="{65D7F682-7143-6E1F-6742-FD293C895A63}"/>
              </a:ext>
            </a:extLst>
          </p:cNvPr>
          <p:cNvSpPr>
            <a:spLocks noGrp="1"/>
          </p:cNvSpPr>
          <p:nvPr>
            <p:ph type="body" sz="half" idx="2"/>
          </p:nvPr>
        </p:nvSpPr>
        <p:spPr>
          <a:xfrm>
            <a:off x="354855" y="2441967"/>
            <a:ext cx="3401063" cy="2895599"/>
          </a:xfrm>
        </p:spPr>
        <p:txBody>
          <a:bodyPr>
            <a:noAutofit/>
          </a:bodyPr>
          <a:lstStyle/>
          <a:p>
            <a:r>
              <a:rPr lang="en-US" dirty="0"/>
              <a:t>this graph shows which website has Limited mode of payment on most products (promotion, sales period)</a:t>
            </a:r>
          </a:p>
          <a:p>
            <a:pPr marL="285750" indent="-285750">
              <a:buFont typeface="Arial" panose="020B0604020202020204" pitchFamily="34" charset="0"/>
              <a:buChar char="•"/>
            </a:pPr>
            <a:r>
              <a:rPr lang="en-US" dirty="0"/>
              <a:t>most of the respondent ticked on </a:t>
            </a:r>
            <a:r>
              <a:rPr lang="en-US" dirty="0" err="1"/>
              <a:t>snapdeal</a:t>
            </a:r>
            <a:r>
              <a:rPr lang="en-US" dirty="0"/>
              <a:t> and amazon</a:t>
            </a:r>
          </a:p>
          <a:p>
            <a:pPr marL="285750" indent="-285750">
              <a:buFont typeface="Arial" panose="020B0604020202020204" pitchFamily="34" charset="0"/>
              <a:buChar char="•"/>
            </a:pPr>
            <a:r>
              <a:rPr lang="en-US" dirty="0"/>
              <a:t>then amazon</a:t>
            </a:r>
          </a:p>
          <a:p>
            <a:pPr marL="285750" indent="-285750">
              <a:buFont typeface="Arial" panose="020B0604020202020204" pitchFamily="34" charset="0"/>
              <a:buChar char="•"/>
            </a:pPr>
            <a:r>
              <a:rPr lang="en-US" dirty="0"/>
              <a:t>them </a:t>
            </a:r>
            <a:r>
              <a:rPr lang="en-US" dirty="0" err="1"/>
              <a:t>paytm</a:t>
            </a:r>
            <a:endParaRPr lang="en-US" dirty="0"/>
          </a:p>
          <a:p>
            <a:pPr marL="285750" indent="-285750">
              <a:buFont typeface="Arial" panose="020B0604020202020204" pitchFamily="34" charset="0"/>
              <a:buChar char="•"/>
            </a:pPr>
            <a:r>
              <a:rPr lang="en-US" dirty="0"/>
              <a:t>then amazon and </a:t>
            </a:r>
            <a:r>
              <a:rPr lang="en-US" dirty="0" err="1"/>
              <a:t>paytm</a:t>
            </a:r>
            <a:endParaRPr lang="en-US" dirty="0"/>
          </a:p>
          <a:p>
            <a:pPr marL="285750" indent="-285750">
              <a:buFont typeface="Arial" panose="020B0604020202020204" pitchFamily="34" charset="0"/>
              <a:buChar char="•"/>
            </a:pPr>
            <a:r>
              <a:rPr lang="en-US" dirty="0"/>
              <a:t>then </a:t>
            </a:r>
            <a:r>
              <a:rPr lang="en-US" dirty="0" err="1"/>
              <a:t>flipkart</a:t>
            </a:r>
            <a:r>
              <a:rPr lang="en-US" dirty="0"/>
              <a:t> and </a:t>
            </a:r>
            <a:r>
              <a:rPr lang="en-US" dirty="0" err="1"/>
              <a:t>paytm</a:t>
            </a:r>
            <a:endParaRPr lang="en-US" dirty="0"/>
          </a:p>
          <a:p>
            <a:pPr marL="285750" indent="-285750">
              <a:buFont typeface="Arial" panose="020B0604020202020204" pitchFamily="34" charset="0"/>
              <a:buChar char="•"/>
            </a:pPr>
            <a:r>
              <a:rPr lang="en-US" dirty="0"/>
              <a:t>then </a:t>
            </a:r>
            <a:r>
              <a:rPr lang="en-US" dirty="0" err="1"/>
              <a:t>paytm</a:t>
            </a:r>
            <a:endParaRPr lang="en-US" dirty="0"/>
          </a:p>
          <a:p>
            <a:pPr marL="285750" indent="-285750">
              <a:buFont typeface="Arial" panose="020B0604020202020204" pitchFamily="34" charset="0"/>
              <a:buChar char="•"/>
            </a:pPr>
            <a:r>
              <a:rPr lang="en-US" dirty="0"/>
              <a:t>then </a:t>
            </a:r>
            <a:r>
              <a:rPr lang="en-US" dirty="0" err="1"/>
              <a:t>flipkart</a:t>
            </a:r>
            <a:r>
              <a:rPr lang="en-US" dirty="0"/>
              <a:t> and </a:t>
            </a:r>
            <a:r>
              <a:rPr lang="en-US" dirty="0" err="1"/>
              <a:t>snapdeal</a:t>
            </a:r>
            <a:endParaRPr lang="en-US" dirty="0"/>
          </a:p>
          <a:p>
            <a:pPr marL="285750" indent="-285750">
              <a:buFont typeface="Arial" panose="020B0604020202020204" pitchFamily="34" charset="0"/>
              <a:buChar char="•"/>
            </a:pPr>
            <a:r>
              <a:rPr lang="en-US" dirty="0"/>
              <a:t>then </a:t>
            </a:r>
            <a:r>
              <a:rPr lang="en-US" dirty="0" err="1"/>
              <a:t>myntra</a:t>
            </a:r>
            <a:r>
              <a:rPr lang="en-US" dirty="0"/>
              <a:t> and </a:t>
            </a:r>
            <a:r>
              <a:rPr lang="en-US" dirty="0" err="1"/>
              <a:t>snapdeal</a:t>
            </a:r>
            <a:endParaRPr lang="en-IN" dirty="0"/>
          </a:p>
        </p:txBody>
      </p:sp>
      <p:pic>
        <p:nvPicPr>
          <p:cNvPr id="64514" name="Picture 2">
            <a:extLst>
              <a:ext uri="{FF2B5EF4-FFF2-40B4-BE49-F238E27FC236}">
                <a16:creationId xmlns:a16="http://schemas.microsoft.com/office/drawing/2014/main" id="{F9EE8E3C-5981-1919-2659-58C6F98491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42125" y="2171700"/>
            <a:ext cx="5195888" cy="316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32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0EA8-237A-FA69-D199-9698D24FBA4F}"/>
              </a:ext>
            </a:extLst>
          </p:cNvPr>
          <p:cNvSpPr>
            <a:spLocks noGrp="1"/>
          </p:cNvSpPr>
          <p:nvPr>
            <p:ph type="title"/>
          </p:nvPr>
        </p:nvSpPr>
        <p:spPr>
          <a:xfrm>
            <a:off x="320564" y="293370"/>
            <a:ext cx="4491466" cy="1447800"/>
          </a:xfrm>
        </p:spPr>
        <p:txBody>
          <a:bodyPr/>
          <a:lstStyle/>
          <a:p>
            <a:r>
              <a:rPr lang="en-US" dirty="0">
                <a:solidFill>
                  <a:schemeClr val="accent1"/>
                </a:solidFill>
              </a:rPr>
              <a:t>Column-65 Longer delivery period</a:t>
            </a:r>
            <a:endParaRPr lang="en-IN" dirty="0">
              <a:solidFill>
                <a:schemeClr val="accent1"/>
              </a:solidFill>
            </a:endParaRPr>
          </a:p>
        </p:txBody>
      </p:sp>
      <p:sp>
        <p:nvSpPr>
          <p:cNvPr id="4" name="Text Placeholder 3">
            <a:extLst>
              <a:ext uri="{FF2B5EF4-FFF2-40B4-BE49-F238E27FC236}">
                <a16:creationId xmlns:a16="http://schemas.microsoft.com/office/drawing/2014/main" id="{64C9B132-D9A6-A94D-D517-AB67FB6FD0F3}"/>
              </a:ext>
            </a:extLst>
          </p:cNvPr>
          <p:cNvSpPr>
            <a:spLocks noGrp="1"/>
          </p:cNvSpPr>
          <p:nvPr>
            <p:ph type="body" sz="half" idx="2"/>
          </p:nvPr>
        </p:nvSpPr>
        <p:spPr>
          <a:xfrm>
            <a:off x="320565" y="2286000"/>
            <a:ext cx="3401063" cy="2895599"/>
          </a:xfrm>
        </p:spPr>
        <p:txBody>
          <a:bodyPr>
            <a:noAutofit/>
          </a:bodyPr>
          <a:lstStyle/>
          <a:p>
            <a:r>
              <a:rPr lang="en-US" sz="1800" dirty="0"/>
              <a:t>this graph shows which website takes most Longer delivery period</a:t>
            </a:r>
          </a:p>
          <a:p>
            <a:pPr marL="342900" indent="-342900">
              <a:buFont typeface="Arial" panose="020B0604020202020204" pitchFamily="34" charset="0"/>
              <a:buChar char="•"/>
            </a:pPr>
            <a:r>
              <a:rPr lang="en-US" sz="1800" dirty="0"/>
              <a:t>most of the respondent ticked on </a:t>
            </a:r>
            <a:r>
              <a:rPr lang="en-US" sz="1800" dirty="0" err="1"/>
              <a:t>paytm</a:t>
            </a:r>
            <a:endParaRPr lang="en-US" sz="1800" dirty="0"/>
          </a:p>
          <a:p>
            <a:pPr marL="342900" indent="-342900">
              <a:buFont typeface="Arial" panose="020B0604020202020204" pitchFamily="34" charset="0"/>
              <a:buChar char="•"/>
            </a:pPr>
            <a:r>
              <a:rPr lang="en-US" sz="1800" dirty="0"/>
              <a:t>then </a:t>
            </a:r>
            <a:r>
              <a:rPr lang="en-US" sz="1800" dirty="0" err="1"/>
              <a:t>snapdeal</a:t>
            </a:r>
            <a:endParaRPr lang="en-US" sz="1800" dirty="0"/>
          </a:p>
          <a:p>
            <a:pPr marL="342900" indent="-342900">
              <a:buFont typeface="Arial" panose="020B0604020202020204" pitchFamily="34" charset="0"/>
              <a:buChar char="•"/>
            </a:pPr>
            <a:r>
              <a:rPr lang="en-US" sz="1800" dirty="0"/>
              <a:t>them </a:t>
            </a:r>
            <a:r>
              <a:rPr lang="en-US" sz="1800" dirty="0" err="1"/>
              <a:t>flipkart</a:t>
            </a:r>
            <a:endParaRPr lang="en-US" sz="1800" dirty="0"/>
          </a:p>
          <a:p>
            <a:pPr marL="342900" indent="-342900">
              <a:buFont typeface="Arial" panose="020B0604020202020204" pitchFamily="34" charset="0"/>
              <a:buChar char="•"/>
            </a:pPr>
            <a:r>
              <a:rPr lang="en-US" sz="1800" dirty="0"/>
              <a:t>then amazon</a:t>
            </a:r>
          </a:p>
          <a:p>
            <a:pPr marL="342900" indent="-342900">
              <a:buFont typeface="Arial" panose="020B0604020202020204" pitchFamily="34" charset="0"/>
              <a:buChar char="•"/>
            </a:pPr>
            <a:r>
              <a:rPr lang="en-US" sz="1800" dirty="0"/>
              <a:t>then </a:t>
            </a:r>
            <a:r>
              <a:rPr lang="en-US" sz="1800" dirty="0" err="1"/>
              <a:t>paytm</a:t>
            </a:r>
            <a:r>
              <a:rPr lang="en-US" sz="1800" dirty="0"/>
              <a:t> and </a:t>
            </a:r>
            <a:r>
              <a:rPr lang="en-US" sz="1800" dirty="0" err="1"/>
              <a:t>snapdeal</a:t>
            </a:r>
            <a:endParaRPr lang="en-US" sz="1800" dirty="0"/>
          </a:p>
          <a:p>
            <a:pPr marL="342900" indent="-342900">
              <a:buFont typeface="Arial" panose="020B0604020202020204" pitchFamily="34" charset="0"/>
              <a:buChar char="•"/>
            </a:pPr>
            <a:r>
              <a:rPr lang="en-US" sz="1800" dirty="0"/>
              <a:t>then </a:t>
            </a:r>
            <a:r>
              <a:rPr lang="en-US" sz="1800" dirty="0" err="1"/>
              <a:t>myntra</a:t>
            </a:r>
            <a:endParaRPr lang="en-IN" sz="1800" dirty="0"/>
          </a:p>
        </p:txBody>
      </p:sp>
      <p:pic>
        <p:nvPicPr>
          <p:cNvPr id="65538" name="Picture 2">
            <a:extLst>
              <a:ext uri="{FF2B5EF4-FFF2-40B4-BE49-F238E27FC236}">
                <a16:creationId xmlns:a16="http://schemas.microsoft.com/office/drawing/2014/main" id="{63C19992-037D-4919-300F-3A374BBA71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70454" y="2070307"/>
            <a:ext cx="4876190" cy="332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711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722A-6C05-3D61-D6EF-7B89B689F5A7}"/>
              </a:ext>
            </a:extLst>
          </p:cNvPr>
          <p:cNvSpPr>
            <a:spLocks noGrp="1"/>
          </p:cNvSpPr>
          <p:nvPr>
            <p:ph type="title"/>
          </p:nvPr>
        </p:nvSpPr>
        <p:spPr>
          <a:xfrm>
            <a:off x="583454" y="201930"/>
            <a:ext cx="4400026" cy="1447800"/>
          </a:xfrm>
        </p:spPr>
        <p:txBody>
          <a:bodyPr/>
          <a:lstStyle/>
          <a:p>
            <a:r>
              <a:rPr lang="en-US" dirty="0">
                <a:solidFill>
                  <a:schemeClr val="accent1"/>
                </a:solidFill>
              </a:rPr>
              <a:t>Column-66 Change in website/Application design</a:t>
            </a:r>
            <a:endParaRPr lang="en-IN" dirty="0">
              <a:solidFill>
                <a:schemeClr val="accent1"/>
              </a:solidFill>
            </a:endParaRPr>
          </a:p>
        </p:txBody>
      </p:sp>
      <p:sp>
        <p:nvSpPr>
          <p:cNvPr id="4" name="Text Placeholder 3">
            <a:extLst>
              <a:ext uri="{FF2B5EF4-FFF2-40B4-BE49-F238E27FC236}">
                <a16:creationId xmlns:a16="http://schemas.microsoft.com/office/drawing/2014/main" id="{7BF9AF65-9088-8150-FEBE-807CCF24DA84}"/>
              </a:ext>
            </a:extLst>
          </p:cNvPr>
          <p:cNvSpPr>
            <a:spLocks noGrp="1"/>
          </p:cNvSpPr>
          <p:nvPr>
            <p:ph type="body" sz="half" idx="2"/>
          </p:nvPr>
        </p:nvSpPr>
        <p:spPr>
          <a:xfrm>
            <a:off x="457724" y="2328690"/>
            <a:ext cx="3401063" cy="2895599"/>
          </a:xfrm>
        </p:spPr>
        <p:txBody>
          <a:bodyPr>
            <a:noAutofit/>
          </a:bodyPr>
          <a:lstStyle/>
          <a:p>
            <a:r>
              <a:rPr lang="en-US" sz="1600" dirty="0"/>
              <a:t>this graph shows Change in website/Application design respondent want</a:t>
            </a:r>
          </a:p>
          <a:p>
            <a:pPr marL="285750" indent="-285750">
              <a:buFont typeface="Arial" panose="020B0604020202020204" pitchFamily="34" charset="0"/>
              <a:buChar char="•"/>
            </a:pPr>
            <a:r>
              <a:rPr lang="en-US" sz="1600" dirty="0"/>
              <a:t>most of the responded </a:t>
            </a:r>
            <a:r>
              <a:rPr lang="en-US" sz="1600" dirty="0" err="1"/>
              <a:t>flipkart</a:t>
            </a:r>
            <a:endParaRPr lang="en-US" sz="1600" dirty="0"/>
          </a:p>
          <a:p>
            <a:pPr marL="285750" indent="-285750">
              <a:buFont typeface="Arial" panose="020B0604020202020204" pitchFamily="34" charset="0"/>
              <a:buChar char="•"/>
            </a:pPr>
            <a:r>
              <a:rPr lang="en-US" sz="1600" dirty="0"/>
              <a:t>then amazon and </a:t>
            </a:r>
            <a:r>
              <a:rPr lang="en-US" sz="1600" dirty="0" err="1"/>
              <a:t>paytm</a:t>
            </a:r>
            <a:endParaRPr lang="en-US" sz="1600" dirty="0"/>
          </a:p>
          <a:p>
            <a:pPr marL="285750" indent="-285750">
              <a:buFont typeface="Arial" panose="020B0604020202020204" pitchFamily="34" charset="0"/>
              <a:buChar char="•"/>
            </a:pPr>
            <a:r>
              <a:rPr lang="en-US" sz="1600" dirty="0"/>
              <a:t>them </a:t>
            </a:r>
            <a:r>
              <a:rPr lang="en-US" sz="1600" dirty="0" err="1"/>
              <a:t>paytm</a:t>
            </a:r>
            <a:endParaRPr lang="en-US" sz="1600" dirty="0"/>
          </a:p>
          <a:p>
            <a:pPr marL="285750" indent="-285750">
              <a:buFont typeface="Arial" panose="020B0604020202020204" pitchFamily="34" charset="0"/>
              <a:buChar char="•"/>
            </a:pPr>
            <a:r>
              <a:rPr lang="en-US" sz="1600" dirty="0"/>
              <a:t>then amazon, </a:t>
            </a:r>
            <a:r>
              <a:rPr lang="en-US" sz="1600" dirty="0" err="1"/>
              <a:t>flipkart</a:t>
            </a:r>
            <a:endParaRPr lang="en-US" sz="1600" dirty="0"/>
          </a:p>
          <a:p>
            <a:pPr marL="285750" indent="-285750">
              <a:buFont typeface="Arial" panose="020B0604020202020204" pitchFamily="34" charset="0"/>
              <a:buChar char="•"/>
            </a:pPr>
            <a:r>
              <a:rPr lang="en-US" sz="1600" dirty="0"/>
              <a:t>then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snapdeal</a:t>
            </a:r>
            <a:endParaRPr lang="en-US" sz="1600" dirty="0"/>
          </a:p>
          <a:p>
            <a:pPr marL="285750" indent="-285750">
              <a:buFont typeface="Arial" panose="020B0604020202020204" pitchFamily="34" charset="0"/>
              <a:buChar char="•"/>
            </a:pPr>
            <a:r>
              <a:rPr lang="en-US" sz="1600" dirty="0"/>
              <a:t>then </a:t>
            </a:r>
            <a:r>
              <a:rPr lang="en-US" sz="1600" dirty="0" err="1"/>
              <a:t>myntra</a:t>
            </a:r>
            <a:endParaRPr lang="en-IN" sz="1600" dirty="0"/>
          </a:p>
        </p:txBody>
      </p:sp>
      <p:pic>
        <p:nvPicPr>
          <p:cNvPr id="66562" name="Picture 2">
            <a:extLst>
              <a:ext uri="{FF2B5EF4-FFF2-40B4-BE49-F238E27FC236}">
                <a16:creationId xmlns:a16="http://schemas.microsoft.com/office/drawing/2014/main" id="{7750AE95-09F8-73EC-B042-95682615C0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39205" y="2171700"/>
            <a:ext cx="5195888" cy="320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849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7226-B4CD-07D7-5C04-9EE267C2A53C}"/>
              </a:ext>
            </a:extLst>
          </p:cNvPr>
          <p:cNvSpPr>
            <a:spLocks noGrp="1"/>
          </p:cNvSpPr>
          <p:nvPr>
            <p:ph type="title"/>
          </p:nvPr>
        </p:nvSpPr>
        <p:spPr>
          <a:xfrm>
            <a:off x="412004" y="211441"/>
            <a:ext cx="4422886" cy="1447800"/>
          </a:xfrm>
        </p:spPr>
        <p:txBody>
          <a:bodyPr/>
          <a:lstStyle/>
          <a:p>
            <a:r>
              <a:rPr lang="en-US" dirty="0">
                <a:solidFill>
                  <a:schemeClr val="accent1"/>
                </a:solidFill>
              </a:rPr>
              <a:t>Column-67 Frequent disruption when moving from one page to another</a:t>
            </a:r>
            <a:endParaRPr lang="en-IN" dirty="0">
              <a:solidFill>
                <a:schemeClr val="accent1"/>
              </a:solidFill>
            </a:endParaRPr>
          </a:p>
        </p:txBody>
      </p:sp>
      <p:sp>
        <p:nvSpPr>
          <p:cNvPr id="4" name="Text Placeholder 3">
            <a:extLst>
              <a:ext uri="{FF2B5EF4-FFF2-40B4-BE49-F238E27FC236}">
                <a16:creationId xmlns:a16="http://schemas.microsoft.com/office/drawing/2014/main" id="{40F3E0AF-A044-F3A3-EB38-37ABB00A5C46}"/>
              </a:ext>
            </a:extLst>
          </p:cNvPr>
          <p:cNvSpPr>
            <a:spLocks noGrp="1"/>
          </p:cNvSpPr>
          <p:nvPr>
            <p:ph type="body" sz="half" idx="2"/>
          </p:nvPr>
        </p:nvSpPr>
        <p:spPr>
          <a:xfrm>
            <a:off x="320564" y="2303160"/>
            <a:ext cx="3401063" cy="2895599"/>
          </a:xfrm>
        </p:spPr>
        <p:txBody>
          <a:bodyPr>
            <a:noAutofit/>
          </a:bodyPr>
          <a:lstStyle/>
          <a:p>
            <a:r>
              <a:rPr lang="en-US" sz="1600" dirty="0"/>
              <a:t>this graph shows which is these have Frequent disruption when moving from one page to another</a:t>
            </a:r>
          </a:p>
          <a:p>
            <a:pPr marL="285750" indent="-285750">
              <a:buFont typeface="Arial" panose="020B0604020202020204" pitchFamily="34" charset="0"/>
              <a:buChar char="•"/>
            </a:pPr>
            <a:r>
              <a:rPr lang="en-US" sz="1600" dirty="0"/>
              <a:t>most of the respondent ticked on amazon</a:t>
            </a:r>
          </a:p>
          <a:p>
            <a:pPr marL="285750" indent="-285750">
              <a:buFont typeface="Arial" panose="020B0604020202020204" pitchFamily="34" charset="0"/>
              <a:buChar char="•"/>
            </a:pPr>
            <a:r>
              <a:rPr lang="en-US" sz="1600" dirty="0"/>
              <a:t>then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paytm</a:t>
            </a:r>
            <a:endParaRPr lang="en-US" sz="1600" dirty="0"/>
          </a:p>
          <a:p>
            <a:pPr marL="285750" indent="-285750">
              <a:buFont typeface="Arial" panose="020B0604020202020204" pitchFamily="34" charset="0"/>
              <a:buChar char="•"/>
            </a:pPr>
            <a:r>
              <a:rPr lang="en-US" sz="1600" dirty="0"/>
              <a:t>then </a:t>
            </a:r>
            <a:r>
              <a:rPr lang="en-US" sz="1600" dirty="0" err="1"/>
              <a:t>snapdeal</a:t>
            </a:r>
            <a:r>
              <a:rPr lang="en-US" sz="1600" dirty="0"/>
              <a:t> and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flipkart</a:t>
            </a:r>
            <a:r>
              <a:rPr lang="en-US" sz="1600" dirty="0"/>
              <a:t> and amazon</a:t>
            </a:r>
          </a:p>
          <a:p>
            <a:pPr marL="285750" indent="-285750">
              <a:buFont typeface="Arial" panose="020B0604020202020204" pitchFamily="34" charset="0"/>
              <a:buChar char="•"/>
            </a:pPr>
            <a:r>
              <a:rPr lang="en-US" sz="1600" dirty="0"/>
              <a:t>then </a:t>
            </a:r>
            <a:r>
              <a:rPr lang="en-US" sz="1600" dirty="0" err="1"/>
              <a:t>flipkart</a:t>
            </a:r>
            <a:endParaRPr lang="en-US" sz="1600" dirty="0"/>
          </a:p>
          <a:p>
            <a:pPr marL="285750" indent="-285750">
              <a:buFont typeface="Arial" panose="020B0604020202020204" pitchFamily="34" charset="0"/>
              <a:buChar char="•"/>
            </a:pPr>
            <a:r>
              <a:rPr lang="en-US" sz="1600" dirty="0"/>
              <a:t>then </a:t>
            </a:r>
            <a:r>
              <a:rPr lang="en-US" sz="1600" dirty="0" err="1"/>
              <a:t>snapdeal</a:t>
            </a:r>
            <a:endParaRPr lang="en-IN" sz="1600" dirty="0"/>
          </a:p>
        </p:txBody>
      </p:sp>
      <p:pic>
        <p:nvPicPr>
          <p:cNvPr id="67586" name="Picture 2">
            <a:extLst>
              <a:ext uri="{FF2B5EF4-FFF2-40B4-BE49-F238E27FC236}">
                <a16:creationId xmlns:a16="http://schemas.microsoft.com/office/drawing/2014/main" id="{2B6D126B-55B2-659E-A55D-FC3179A216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0665" y="2171700"/>
            <a:ext cx="5195888" cy="315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663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7B2E3-6FAB-17EE-1F69-FE823E3D36BD}"/>
              </a:ext>
            </a:extLst>
          </p:cNvPr>
          <p:cNvSpPr>
            <a:spLocks noGrp="1"/>
          </p:cNvSpPr>
          <p:nvPr>
            <p:ph type="title"/>
          </p:nvPr>
        </p:nvSpPr>
        <p:spPr>
          <a:xfrm>
            <a:off x="434865" y="224790"/>
            <a:ext cx="4640056" cy="1447800"/>
          </a:xfrm>
        </p:spPr>
        <p:txBody>
          <a:bodyPr/>
          <a:lstStyle/>
          <a:p>
            <a:r>
              <a:rPr lang="en-US" dirty="0">
                <a:solidFill>
                  <a:schemeClr val="accent1"/>
                </a:solidFill>
              </a:rPr>
              <a:t>Column-68 Website is as efficient as before</a:t>
            </a:r>
            <a:endParaRPr lang="en-IN" dirty="0">
              <a:solidFill>
                <a:schemeClr val="accent1"/>
              </a:solidFill>
            </a:endParaRPr>
          </a:p>
        </p:txBody>
      </p:sp>
      <p:sp>
        <p:nvSpPr>
          <p:cNvPr id="4" name="Text Placeholder 3">
            <a:extLst>
              <a:ext uri="{FF2B5EF4-FFF2-40B4-BE49-F238E27FC236}">
                <a16:creationId xmlns:a16="http://schemas.microsoft.com/office/drawing/2014/main" id="{B3B6B99B-45E6-2F54-64A7-B6D7D891932C}"/>
              </a:ext>
            </a:extLst>
          </p:cNvPr>
          <p:cNvSpPr>
            <a:spLocks noGrp="1"/>
          </p:cNvSpPr>
          <p:nvPr>
            <p:ph type="body" sz="half" idx="2"/>
          </p:nvPr>
        </p:nvSpPr>
        <p:spPr>
          <a:xfrm>
            <a:off x="434865" y="2228849"/>
            <a:ext cx="3401063" cy="2895599"/>
          </a:xfrm>
        </p:spPr>
        <p:txBody>
          <a:bodyPr>
            <a:noAutofit/>
          </a:bodyPr>
          <a:lstStyle/>
          <a:p>
            <a:r>
              <a:rPr lang="en-US" sz="1600" dirty="0"/>
              <a:t>this graph shows which Website is as efficient as before</a:t>
            </a:r>
          </a:p>
          <a:p>
            <a:pPr marL="285750" indent="-285750">
              <a:buFont typeface="Arial" panose="020B0604020202020204" pitchFamily="34" charset="0"/>
              <a:buChar char="•"/>
            </a:pPr>
            <a:r>
              <a:rPr lang="en-US" sz="1600" dirty="0"/>
              <a:t>most of the respondent ticked on amazon , </a:t>
            </a:r>
            <a:r>
              <a:rPr lang="en-US" sz="1600" dirty="0" err="1"/>
              <a:t>flipkart</a:t>
            </a:r>
            <a:r>
              <a:rPr lang="en-US" sz="1600" dirty="0"/>
              <a:t> , and </a:t>
            </a:r>
            <a:r>
              <a:rPr lang="en-US" sz="1600" dirty="0" err="1"/>
              <a:t>paytm</a:t>
            </a:r>
            <a:endParaRPr lang="en-US" sz="1600" dirty="0"/>
          </a:p>
          <a:p>
            <a:pPr marL="285750" indent="-285750">
              <a:buFont typeface="Arial" panose="020B0604020202020204" pitchFamily="34" charset="0"/>
              <a:buChar char="•"/>
            </a:pPr>
            <a:r>
              <a:rPr lang="en-US" sz="1600" dirty="0"/>
              <a:t>then amazon , </a:t>
            </a:r>
            <a:r>
              <a:rPr lang="en-US" sz="1600" dirty="0" err="1"/>
              <a:t>flipkart</a:t>
            </a:r>
            <a:endParaRPr lang="en-US" sz="1600" dirty="0"/>
          </a:p>
          <a:p>
            <a:pPr marL="285750" indent="-285750">
              <a:buFont typeface="Arial" panose="020B0604020202020204" pitchFamily="34" charset="0"/>
              <a:buChar char="•"/>
            </a:pPr>
            <a:r>
              <a:rPr lang="en-US" sz="1600" dirty="0"/>
              <a:t>then amazon</a:t>
            </a:r>
          </a:p>
          <a:p>
            <a:pPr marL="285750" indent="-285750">
              <a:buFont typeface="Arial" panose="020B0604020202020204" pitchFamily="34" charset="0"/>
              <a:buChar char="•"/>
            </a:pPr>
            <a:r>
              <a:rPr lang="en-US" sz="1600" dirty="0"/>
              <a:t>then </a:t>
            </a:r>
            <a:r>
              <a:rPr lang="en-US" sz="1600" dirty="0" err="1"/>
              <a:t>flipkart</a:t>
            </a:r>
            <a:endParaRPr lang="en-US" sz="1600" dirty="0"/>
          </a:p>
          <a:p>
            <a:pPr marL="285750" indent="-285750">
              <a:buFont typeface="Arial" panose="020B0604020202020204" pitchFamily="34" charset="0"/>
              <a:buChar char="•"/>
            </a:pPr>
            <a:r>
              <a:rPr lang="en-US" sz="1600" dirty="0"/>
              <a:t>then </a:t>
            </a:r>
            <a:r>
              <a:rPr lang="en-US" sz="1600" dirty="0" err="1"/>
              <a:t>paytm</a:t>
            </a:r>
            <a:r>
              <a:rPr lang="en-US" sz="1600" dirty="0"/>
              <a:t> and </a:t>
            </a:r>
            <a:r>
              <a:rPr lang="en-US" sz="1600" dirty="0" err="1"/>
              <a:t>myntra</a:t>
            </a:r>
            <a:endParaRPr lang="en-US" sz="1600" dirty="0"/>
          </a:p>
          <a:p>
            <a:pPr marL="285750" indent="-285750">
              <a:buFont typeface="Arial" panose="020B0604020202020204" pitchFamily="34" charset="0"/>
              <a:buChar char="•"/>
            </a:pPr>
            <a:r>
              <a:rPr lang="en-US" sz="1600" dirty="0"/>
              <a:t>then </a:t>
            </a:r>
            <a:r>
              <a:rPr lang="en-US" sz="1600" dirty="0" err="1"/>
              <a:t>snapdeal</a:t>
            </a:r>
            <a:r>
              <a:rPr lang="en-US" sz="1600" dirty="0"/>
              <a:t> and amazon</a:t>
            </a:r>
          </a:p>
          <a:p>
            <a:pPr marL="285750" indent="-285750">
              <a:buFont typeface="Arial" panose="020B0604020202020204" pitchFamily="34" charset="0"/>
              <a:buChar char="•"/>
            </a:pPr>
            <a:r>
              <a:rPr lang="en-US" sz="1600" dirty="0"/>
              <a:t>then </a:t>
            </a:r>
            <a:r>
              <a:rPr lang="en-US" sz="1600" dirty="0" err="1"/>
              <a:t>paytm</a:t>
            </a:r>
            <a:endParaRPr lang="en-US" sz="1600" dirty="0"/>
          </a:p>
          <a:p>
            <a:pPr marL="285750" indent="-285750">
              <a:buFont typeface="Arial" panose="020B0604020202020204" pitchFamily="34" charset="0"/>
              <a:buChar char="•"/>
            </a:pPr>
            <a:r>
              <a:rPr lang="en-US" sz="1600" dirty="0"/>
              <a:t>then </a:t>
            </a:r>
            <a:r>
              <a:rPr lang="en-US" sz="1600" dirty="0" err="1"/>
              <a:t>myntra</a:t>
            </a:r>
            <a:endParaRPr lang="en-IN" sz="1600" dirty="0"/>
          </a:p>
        </p:txBody>
      </p:sp>
      <p:pic>
        <p:nvPicPr>
          <p:cNvPr id="68610" name="Picture 2">
            <a:extLst>
              <a:ext uri="{FF2B5EF4-FFF2-40B4-BE49-F238E27FC236}">
                <a16:creationId xmlns:a16="http://schemas.microsoft.com/office/drawing/2014/main" id="{3DE71880-B9D0-8860-29B6-5D9790A542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27825" y="2052160"/>
            <a:ext cx="5195888" cy="324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729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E87C-F230-C83D-8053-4F6CF3455EDE}"/>
              </a:ext>
            </a:extLst>
          </p:cNvPr>
          <p:cNvSpPr>
            <a:spLocks noGrp="1"/>
          </p:cNvSpPr>
          <p:nvPr>
            <p:ph type="title"/>
          </p:nvPr>
        </p:nvSpPr>
        <p:spPr>
          <a:xfrm>
            <a:off x="423435" y="369570"/>
            <a:ext cx="4445746" cy="1447800"/>
          </a:xfrm>
        </p:spPr>
        <p:txBody>
          <a:bodyPr/>
          <a:lstStyle/>
          <a:p>
            <a:r>
              <a:rPr lang="en-US" dirty="0">
                <a:solidFill>
                  <a:schemeClr val="accent1"/>
                </a:solidFill>
              </a:rPr>
              <a:t>Column-69 Which of the Indian online retailer would you recommend to a friend?</a:t>
            </a:r>
            <a:endParaRPr lang="en-IN" dirty="0">
              <a:solidFill>
                <a:schemeClr val="accent1"/>
              </a:solidFill>
            </a:endParaRPr>
          </a:p>
        </p:txBody>
      </p:sp>
      <p:sp>
        <p:nvSpPr>
          <p:cNvPr id="4" name="Text Placeholder 3">
            <a:extLst>
              <a:ext uri="{FF2B5EF4-FFF2-40B4-BE49-F238E27FC236}">
                <a16:creationId xmlns:a16="http://schemas.microsoft.com/office/drawing/2014/main" id="{22137ECE-D2EE-45D8-E9D9-F59BCBE1AB6B}"/>
              </a:ext>
            </a:extLst>
          </p:cNvPr>
          <p:cNvSpPr>
            <a:spLocks noGrp="1"/>
          </p:cNvSpPr>
          <p:nvPr>
            <p:ph type="body" sz="half" idx="2"/>
          </p:nvPr>
        </p:nvSpPr>
        <p:spPr>
          <a:xfrm>
            <a:off x="423435" y="2363470"/>
            <a:ext cx="3401063" cy="2895599"/>
          </a:xfrm>
        </p:spPr>
        <p:txBody>
          <a:bodyPr>
            <a:noAutofit/>
          </a:bodyPr>
          <a:lstStyle/>
          <a:p>
            <a:r>
              <a:rPr lang="en-US" sz="1600" dirty="0"/>
              <a:t>this graph shows Which of the Indian online retailer would you recommend to a friend? most</a:t>
            </a:r>
          </a:p>
          <a:p>
            <a:pPr marL="285750" indent="-285750">
              <a:buFont typeface="Arial" panose="020B0604020202020204" pitchFamily="34" charset="0"/>
              <a:buChar char="•"/>
            </a:pPr>
            <a:r>
              <a:rPr lang="en-US" sz="1600" dirty="0"/>
              <a:t>most of the respondent ticked on amazon and </a:t>
            </a:r>
            <a:r>
              <a:rPr lang="en-US" sz="1600" dirty="0" err="1"/>
              <a:t>flipkart</a:t>
            </a:r>
            <a:endParaRPr lang="en-US" sz="1600" dirty="0"/>
          </a:p>
          <a:p>
            <a:pPr marL="285750" indent="-285750">
              <a:buFont typeface="Arial" panose="020B0604020202020204" pitchFamily="34" charset="0"/>
              <a:buChar char="•"/>
            </a:pPr>
            <a:r>
              <a:rPr lang="en-US" sz="1600" dirty="0"/>
              <a:t>then amazon</a:t>
            </a:r>
          </a:p>
          <a:p>
            <a:pPr marL="285750" indent="-285750">
              <a:buFont typeface="Arial" panose="020B0604020202020204" pitchFamily="34" charset="0"/>
              <a:buChar char="•"/>
            </a:pPr>
            <a:r>
              <a:rPr lang="en-US" sz="1600" dirty="0"/>
              <a:t>then </a:t>
            </a:r>
            <a:r>
              <a:rPr lang="en-US" sz="1600" dirty="0" err="1"/>
              <a:t>flipkart</a:t>
            </a:r>
            <a:endParaRPr lang="en-US" sz="1600" dirty="0"/>
          </a:p>
          <a:p>
            <a:pPr marL="285750" indent="-285750">
              <a:buFont typeface="Arial" panose="020B0604020202020204" pitchFamily="34" charset="0"/>
              <a:buChar char="•"/>
            </a:pPr>
            <a:r>
              <a:rPr lang="en-US" sz="1600" dirty="0"/>
              <a:t>then amazon, </a:t>
            </a:r>
            <a:r>
              <a:rPr lang="en-US" sz="1600" dirty="0" err="1"/>
              <a:t>flipkart</a:t>
            </a:r>
            <a:r>
              <a:rPr lang="en-US" sz="1600" dirty="0"/>
              <a:t>, and </a:t>
            </a:r>
            <a:r>
              <a:rPr lang="en-US" sz="1600" dirty="0" err="1"/>
              <a:t>myntra</a:t>
            </a:r>
            <a:endParaRPr lang="en-US" sz="1600" dirty="0"/>
          </a:p>
          <a:p>
            <a:pPr marL="285750" indent="-285750">
              <a:buFont typeface="Arial" panose="020B0604020202020204" pitchFamily="34" charset="0"/>
              <a:buChar char="•"/>
            </a:pPr>
            <a:r>
              <a:rPr lang="en-US" sz="1600" dirty="0"/>
              <a:t>then amazon, </a:t>
            </a:r>
            <a:r>
              <a:rPr lang="en-US" sz="1600" dirty="0" err="1"/>
              <a:t>flipkart</a:t>
            </a:r>
            <a:r>
              <a:rPr lang="en-US" sz="1600" dirty="0"/>
              <a:t>, and </a:t>
            </a:r>
            <a:r>
              <a:rPr lang="en-US" sz="1600" dirty="0" err="1"/>
              <a:t>paytm</a:t>
            </a:r>
            <a:endParaRPr lang="en-US" sz="1600" dirty="0"/>
          </a:p>
          <a:p>
            <a:pPr marL="285750" indent="-285750">
              <a:buFont typeface="Arial" panose="020B0604020202020204" pitchFamily="34" charset="0"/>
              <a:buChar char="•"/>
            </a:pPr>
            <a:r>
              <a:rPr lang="en-US" sz="1600" dirty="0"/>
              <a:t>then </a:t>
            </a:r>
            <a:r>
              <a:rPr lang="en-US" sz="1600" dirty="0" err="1"/>
              <a:t>snapdeal</a:t>
            </a:r>
            <a:r>
              <a:rPr lang="en-US" sz="1600" dirty="0"/>
              <a:t>, </a:t>
            </a:r>
            <a:r>
              <a:rPr lang="en-US" sz="1600" dirty="0" err="1"/>
              <a:t>paytm</a:t>
            </a:r>
            <a:endParaRPr lang="en-IN" sz="1600" dirty="0"/>
          </a:p>
        </p:txBody>
      </p:sp>
      <p:pic>
        <p:nvPicPr>
          <p:cNvPr id="69634" name="Picture 2">
            <a:extLst>
              <a:ext uri="{FF2B5EF4-FFF2-40B4-BE49-F238E27FC236}">
                <a16:creationId xmlns:a16="http://schemas.microsoft.com/office/drawing/2014/main" id="{4D269B47-4518-8451-8FD7-69BF702B96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42125" y="2171700"/>
            <a:ext cx="5195888" cy="299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5EABD2-12A7-87E6-C92C-72306D00FF06}"/>
              </a:ext>
            </a:extLst>
          </p:cNvPr>
          <p:cNvSpPr>
            <a:spLocks noGrp="1"/>
          </p:cNvSpPr>
          <p:nvPr>
            <p:ph type="title"/>
          </p:nvPr>
        </p:nvSpPr>
        <p:spPr>
          <a:xfrm>
            <a:off x="646109" y="955638"/>
            <a:ext cx="9404723" cy="1400530"/>
          </a:xfrm>
        </p:spPr>
        <p:txBody>
          <a:bodyPr/>
          <a:lstStyle/>
          <a:p>
            <a:r>
              <a:rPr lang="en-US" dirty="0">
                <a:solidFill>
                  <a:schemeClr val="bg1"/>
                </a:solidFill>
                <a:effectLst>
                  <a:outerShdw blurRad="38100" dist="342900" dir="2700000" algn="tl">
                    <a:srgbClr val="000000">
                      <a:alpha val="43137"/>
                    </a:srgbClr>
                  </a:outerShdw>
                </a:effectLst>
              </a:rPr>
              <a:t>Understanding and conclusion</a:t>
            </a:r>
            <a:endParaRPr lang="en-IN" dirty="0">
              <a:solidFill>
                <a:schemeClr val="bg1"/>
              </a:solidFill>
              <a:effectLst>
                <a:outerShdw blurRad="38100" dist="342900" dir="2700000" algn="tl">
                  <a:srgbClr val="000000">
                    <a:alpha val="43137"/>
                  </a:srgbClr>
                </a:outerShdw>
              </a:effectLst>
            </a:endParaRPr>
          </a:p>
        </p:txBody>
      </p:sp>
      <p:sp>
        <p:nvSpPr>
          <p:cNvPr id="8" name="Content Placeholder 7">
            <a:extLst>
              <a:ext uri="{FF2B5EF4-FFF2-40B4-BE49-F238E27FC236}">
                <a16:creationId xmlns:a16="http://schemas.microsoft.com/office/drawing/2014/main" id="{A6D36567-9CA7-E355-FDEB-3D6F1A5978CB}"/>
              </a:ext>
            </a:extLst>
          </p:cNvPr>
          <p:cNvSpPr>
            <a:spLocks noGrp="1"/>
          </p:cNvSpPr>
          <p:nvPr>
            <p:ph idx="1"/>
          </p:nvPr>
        </p:nvSpPr>
        <p:spPr>
          <a:xfrm>
            <a:off x="875201" y="2464398"/>
            <a:ext cx="8946541" cy="4195481"/>
          </a:xfrm>
        </p:spPr>
        <p:txBody>
          <a:bodyPr/>
          <a:lstStyle/>
          <a:p>
            <a:pPr marL="0" indent="0">
              <a:buNone/>
            </a:pPr>
            <a:r>
              <a:rPr lang="en-US" dirty="0"/>
              <a:t>This case study was derived from the responses of the respondents on </a:t>
            </a:r>
            <a:r>
              <a:rPr lang="en-IN" sz="2000" u="sng" dirty="0">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from Indian e-commerce customers</a:t>
            </a:r>
            <a:r>
              <a:rPr lang="en-IN" sz="2000" u="sng"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related to </a:t>
            </a:r>
            <a:r>
              <a:rPr lang="en-IN" u="sng" dirty="0">
                <a:latin typeface="Arial" panose="020B0604020202020204" pitchFamily="34" charset="0"/>
                <a:ea typeface="Calibri" panose="020F0502020204030204" pitchFamily="34" charset="0"/>
                <a:cs typeface="Times New Roman" panose="02020603050405020304" pitchFamily="18" charset="0"/>
              </a:rPr>
              <a:t>E-retail  </a:t>
            </a:r>
            <a:r>
              <a:rPr lang="en-IN" dirty="0">
                <a:latin typeface="Arial" panose="020B0604020202020204" pitchFamily="34" charset="0"/>
                <a:ea typeface="Calibri" panose="020F0502020204030204" pitchFamily="34" charset="0"/>
                <a:cs typeface="Times New Roman" panose="02020603050405020304" pitchFamily="18" charset="0"/>
              </a:rPr>
              <a:t>which consist of the factors for customer activation and retention. Most of the people have ticked on amazon and </a:t>
            </a:r>
            <a:r>
              <a:rPr lang="en-IN" dirty="0" err="1">
                <a:latin typeface="Arial" panose="020B0604020202020204" pitchFamily="34" charset="0"/>
                <a:ea typeface="Calibri" panose="020F0502020204030204" pitchFamily="34" charset="0"/>
                <a:cs typeface="Times New Roman" panose="02020603050405020304" pitchFamily="18" charset="0"/>
              </a:rPr>
              <a:t>flipkart</a:t>
            </a:r>
            <a:r>
              <a:rPr lang="en-IN" dirty="0">
                <a:latin typeface="Arial" panose="020B0604020202020204" pitchFamily="34" charset="0"/>
                <a:ea typeface="Calibri" panose="020F0502020204030204" pitchFamily="34" charset="0"/>
                <a:cs typeface="Times New Roman" panose="02020603050405020304" pitchFamily="18" charset="0"/>
              </a:rPr>
              <a:t> in the questions asked followed by </a:t>
            </a:r>
            <a:r>
              <a:rPr lang="en-IN" dirty="0" err="1">
                <a:latin typeface="Arial" panose="020B0604020202020204" pitchFamily="34" charset="0"/>
                <a:ea typeface="Calibri" panose="020F0502020204030204" pitchFamily="34" charset="0"/>
                <a:cs typeface="Times New Roman" panose="02020603050405020304" pitchFamily="18" charset="0"/>
              </a:rPr>
              <a:t>myntra</a:t>
            </a:r>
            <a:r>
              <a:rPr lang="en-IN" dirty="0">
                <a:latin typeface="Arial" panose="020B0604020202020204" pitchFamily="34" charset="0"/>
                <a:ea typeface="Calibri" panose="020F0502020204030204" pitchFamily="34" charset="0"/>
                <a:cs typeface="Times New Roman" panose="02020603050405020304" pitchFamily="18" charset="0"/>
              </a:rPr>
              <a:t> then </a:t>
            </a:r>
            <a:r>
              <a:rPr lang="en-IN" dirty="0" err="1">
                <a:latin typeface="Arial" panose="020B0604020202020204" pitchFamily="34" charset="0"/>
                <a:ea typeface="Calibri" panose="020F0502020204030204" pitchFamily="34" charset="0"/>
                <a:cs typeface="Times New Roman" panose="02020603050405020304" pitchFamily="18" charset="0"/>
              </a:rPr>
              <a:t>paytm</a:t>
            </a:r>
            <a:r>
              <a:rPr lang="en-IN" dirty="0">
                <a:latin typeface="Arial" panose="020B0604020202020204" pitchFamily="34" charset="0"/>
                <a:ea typeface="Calibri" panose="020F0502020204030204" pitchFamily="34" charset="0"/>
                <a:cs typeface="Times New Roman" panose="02020603050405020304" pitchFamily="18" charset="0"/>
              </a:rPr>
              <a:t> and at last </a:t>
            </a:r>
            <a:r>
              <a:rPr lang="en-IN" dirty="0" err="1">
                <a:latin typeface="Arial" panose="020B0604020202020204" pitchFamily="34" charset="0"/>
                <a:ea typeface="Calibri" panose="020F0502020204030204" pitchFamily="34" charset="0"/>
                <a:cs typeface="Times New Roman" panose="02020603050405020304" pitchFamily="18" charset="0"/>
              </a:rPr>
              <a:t>snapdeal</a:t>
            </a:r>
            <a:r>
              <a:rPr lang="en-IN" dirty="0">
                <a:latin typeface="Arial" panose="020B0604020202020204" pitchFamily="34" charset="0"/>
                <a:ea typeface="Calibri" panose="020F0502020204030204" pitchFamily="34" charset="0"/>
                <a:cs typeface="Times New Roman" panose="02020603050405020304" pitchFamily="18" charset="0"/>
              </a:rPr>
              <a:t>.</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 </a:t>
            </a:r>
            <a:endParaRPr lang="en-IN" dirty="0"/>
          </a:p>
          <a:p>
            <a:pPr marL="0" indent="0">
              <a:buNone/>
            </a:pPr>
            <a:endParaRPr lang="en-IN" dirty="0"/>
          </a:p>
        </p:txBody>
      </p:sp>
      <p:pic>
        <p:nvPicPr>
          <p:cNvPr id="74754" name="Picture 2" descr="Why You Need to Check for Understanding - Executive Leadership Consulting">
            <a:extLst>
              <a:ext uri="{FF2B5EF4-FFF2-40B4-BE49-F238E27FC236}">
                <a16:creationId xmlns:a16="http://schemas.microsoft.com/office/drawing/2014/main" id="{ED4DAFDC-C0C3-0C73-6C84-0884B8C59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4274821"/>
            <a:ext cx="4617720" cy="238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237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0B6155-8226-80E9-5EC6-212FAC98083F}"/>
              </a:ext>
            </a:extLst>
          </p:cNvPr>
          <p:cNvSpPr>
            <a:spLocks noGrp="1"/>
          </p:cNvSpPr>
          <p:nvPr>
            <p:ph type="title"/>
          </p:nvPr>
        </p:nvSpPr>
        <p:spPr>
          <a:xfrm>
            <a:off x="890718" y="2028470"/>
            <a:ext cx="9404723" cy="1400530"/>
          </a:xfrm>
          <a:effectLst>
            <a:outerShdw blurRad="50800" dist="38100" dir="5400000" algn="t" rotWithShape="0">
              <a:prstClr val="black">
                <a:alpha val="40000"/>
              </a:prstClr>
            </a:outerShdw>
          </a:effectLst>
        </p:spPr>
        <p:txBody>
          <a:bodyPr/>
          <a:lstStyle/>
          <a:p>
            <a:pPr algn="ctr"/>
            <a:r>
              <a:rPr lang="en-US" sz="7200" dirty="0">
                <a:solidFill>
                  <a:schemeClr val="bg1"/>
                </a:solidFill>
                <a:effectLst>
                  <a:outerShdw blurRad="38100" dist="38100" dir="2700000" algn="tl">
                    <a:srgbClr val="000000">
                      <a:alpha val="43137"/>
                    </a:srgbClr>
                  </a:outerShdw>
                </a:effectLst>
              </a:rPr>
              <a:t>Thank you</a:t>
            </a:r>
            <a:endParaRPr lang="en-IN" sz="7200" dirty="0">
              <a:solidFill>
                <a:schemeClr val="bg1"/>
              </a:solidFill>
              <a:effectLst>
                <a:outerShdw blurRad="38100" dist="38100" dir="2700000" algn="tl">
                  <a:srgbClr val="000000">
                    <a:alpha val="43137"/>
                  </a:srgbClr>
                </a:outerShdw>
              </a:effectLst>
            </a:endParaRPr>
          </a:p>
        </p:txBody>
      </p:sp>
      <p:pic>
        <p:nvPicPr>
          <p:cNvPr id="75778" name="Picture 2" descr="Be positive, smile, repeat">
            <a:extLst>
              <a:ext uri="{FF2B5EF4-FFF2-40B4-BE49-F238E27FC236}">
                <a16:creationId xmlns:a16="http://schemas.microsoft.com/office/drawing/2014/main" id="{6838F718-02D9-73DA-0D09-96BCBE04A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301" y="4160520"/>
            <a:ext cx="3694748" cy="244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501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6720AA-891B-8D43-503B-F50F0F03343A}"/>
              </a:ext>
            </a:extLst>
          </p:cNvPr>
          <p:cNvSpPr>
            <a:spLocks noGrp="1"/>
          </p:cNvSpPr>
          <p:nvPr>
            <p:ph type="title"/>
          </p:nvPr>
        </p:nvSpPr>
        <p:spPr>
          <a:xfrm>
            <a:off x="392954" y="882651"/>
            <a:ext cx="3401064" cy="1447800"/>
          </a:xfrm>
        </p:spPr>
        <p:txBody>
          <a:bodyPr/>
          <a:lstStyle/>
          <a:p>
            <a:r>
              <a:rPr lang="en-US" sz="3600" dirty="0">
                <a:solidFill>
                  <a:schemeClr val="accent1"/>
                </a:solidFill>
              </a:rPr>
              <a:t>1. Column - Gender of the respondent</a:t>
            </a:r>
            <a:endParaRPr lang="en-IN" sz="3600" dirty="0"/>
          </a:p>
        </p:txBody>
      </p:sp>
      <p:pic>
        <p:nvPicPr>
          <p:cNvPr id="9" name="Content Placeholder 8">
            <a:extLst>
              <a:ext uri="{FF2B5EF4-FFF2-40B4-BE49-F238E27FC236}">
                <a16:creationId xmlns:a16="http://schemas.microsoft.com/office/drawing/2014/main" id="{7CF7A737-EC86-FEAF-5B74-9A47F9C14969}"/>
              </a:ext>
            </a:extLst>
          </p:cNvPr>
          <p:cNvPicPr>
            <a:picLocks noGrp="1" noChangeAspect="1"/>
          </p:cNvPicPr>
          <p:nvPr>
            <p:ph idx="1"/>
          </p:nvPr>
        </p:nvPicPr>
        <p:blipFill>
          <a:blip r:embed="rId2"/>
          <a:stretch>
            <a:fillRect/>
          </a:stretch>
        </p:blipFill>
        <p:spPr>
          <a:xfrm>
            <a:off x="5435600" y="494030"/>
            <a:ext cx="6629400" cy="5270500"/>
          </a:xfrm>
          <a:prstGeom prst="rect">
            <a:avLst/>
          </a:prstGeom>
        </p:spPr>
      </p:pic>
      <p:sp>
        <p:nvSpPr>
          <p:cNvPr id="8" name="Text Placeholder 7">
            <a:extLst>
              <a:ext uri="{FF2B5EF4-FFF2-40B4-BE49-F238E27FC236}">
                <a16:creationId xmlns:a16="http://schemas.microsoft.com/office/drawing/2014/main" id="{B5227989-E7DC-D6ED-A27B-0C6B58CF8E32}"/>
              </a:ext>
            </a:extLst>
          </p:cNvPr>
          <p:cNvSpPr>
            <a:spLocks noGrp="1"/>
          </p:cNvSpPr>
          <p:nvPr>
            <p:ph type="body" sz="half" idx="2"/>
          </p:nvPr>
        </p:nvSpPr>
        <p:spPr>
          <a:xfrm>
            <a:off x="392954" y="2621280"/>
            <a:ext cx="3401063" cy="2895599"/>
          </a:xfrm>
        </p:spPr>
        <p:txBody>
          <a:bodyPr>
            <a:normAutofit lnSpcReduction="10000"/>
          </a:bodyPr>
          <a:lstStyle/>
          <a:p>
            <a:r>
              <a:rPr lang="en-US" sz="2400" b="1" i="0" dirty="0">
                <a:effectLst/>
                <a:latin typeface="Helvetica Neue"/>
              </a:rPr>
              <a:t>This graph tells the gender of the respondent that responded to the review approximately there were 89 male respondent and 180 female respondent.</a:t>
            </a:r>
          </a:p>
          <a:p>
            <a:endParaRPr lang="en-IN" dirty="0"/>
          </a:p>
        </p:txBody>
      </p:sp>
    </p:spTree>
    <p:extLst>
      <p:ext uri="{BB962C8B-B14F-4D97-AF65-F5344CB8AC3E}">
        <p14:creationId xmlns:p14="http://schemas.microsoft.com/office/powerpoint/2010/main" val="359114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CEE9-4C09-EA5E-7338-7A06593DA441}"/>
              </a:ext>
            </a:extLst>
          </p:cNvPr>
          <p:cNvSpPr>
            <a:spLocks noGrp="1"/>
          </p:cNvSpPr>
          <p:nvPr>
            <p:ph type="title"/>
          </p:nvPr>
        </p:nvSpPr>
        <p:spPr>
          <a:xfrm>
            <a:off x="558054" y="833121"/>
            <a:ext cx="3401064" cy="1447800"/>
          </a:xfrm>
        </p:spPr>
        <p:txBody>
          <a:bodyPr/>
          <a:lstStyle/>
          <a:p>
            <a:r>
              <a:rPr lang="en-US" sz="3600" dirty="0">
                <a:solidFill>
                  <a:schemeClr val="accent1"/>
                </a:solidFill>
              </a:rPr>
              <a:t>Column -2</a:t>
            </a:r>
            <a:br>
              <a:rPr lang="en-US" sz="3600" dirty="0">
                <a:solidFill>
                  <a:schemeClr val="accent1"/>
                </a:solidFill>
              </a:rPr>
            </a:br>
            <a:r>
              <a:rPr lang="en-US" sz="3600" dirty="0">
                <a:solidFill>
                  <a:schemeClr val="accent1"/>
                </a:solidFill>
              </a:rPr>
              <a:t>Age of the respondent</a:t>
            </a:r>
            <a:r>
              <a:rPr lang="en-US" dirty="0"/>
              <a:t>.</a:t>
            </a:r>
            <a:endParaRPr lang="en-IN" dirty="0"/>
          </a:p>
        </p:txBody>
      </p:sp>
      <p:sp>
        <p:nvSpPr>
          <p:cNvPr id="4" name="Text Placeholder 3">
            <a:extLst>
              <a:ext uri="{FF2B5EF4-FFF2-40B4-BE49-F238E27FC236}">
                <a16:creationId xmlns:a16="http://schemas.microsoft.com/office/drawing/2014/main" id="{EF784510-9D24-407B-A926-854860E8BAAE}"/>
              </a:ext>
            </a:extLst>
          </p:cNvPr>
          <p:cNvSpPr>
            <a:spLocks noGrp="1"/>
          </p:cNvSpPr>
          <p:nvPr>
            <p:ph type="body" sz="half" idx="2"/>
          </p:nvPr>
        </p:nvSpPr>
        <p:spPr>
          <a:xfrm>
            <a:off x="558055" y="2659380"/>
            <a:ext cx="3401063" cy="2895599"/>
          </a:xfrm>
        </p:spPr>
        <p:txBody>
          <a:bodyPr>
            <a:normAutofit fontScale="92500"/>
          </a:bodyPr>
          <a:lstStyle/>
          <a:p>
            <a:r>
              <a:rPr lang="en-US" sz="1800" b="1" i="0" dirty="0">
                <a:effectLst/>
                <a:latin typeface="Helvetica Neue"/>
              </a:rPr>
              <a:t>This graph tells the age of the respondent that responded to the review 80 of them were in the age group of 31-40 years followed by 77 in the age group of 21-30 years then 69 in the group of 41-50 years then 20 in the age group less than 20 and then 19 in the age group of 51 years and above.</a:t>
            </a:r>
          </a:p>
          <a:p>
            <a:endParaRPr lang="en-IN" dirty="0"/>
          </a:p>
        </p:txBody>
      </p:sp>
      <p:pic>
        <p:nvPicPr>
          <p:cNvPr id="2050" name="Picture 2">
            <a:extLst>
              <a:ext uri="{FF2B5EF4-FFF2-40B4-BE49-F238E27FC236}">
                <a16:creationId xmlns:a16="http://schemas.microsoft.com/office/drawing/2014/main" id="{5CBBB7C4-6814-189C-AEB4-E4D1848F33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5774215" cy="49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8389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347</TotalTime>
  <Words>4906</Words>
  <Application>Microsoft Office PowerPoint</Application>
  <PresentationFormat>Widescreen</PresentationFormat>
  <Paragraphs>545</Paragraphs>
  <Slides>79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Algerian</vt:lpstr>
      <vt:lpstr>Arial</vt:lpstr>
      <vt:lpstr>Arial</vt:lpstr>
      <vt:lpstr>Calibri</vt:lpstr>
      <vt:lpstr>Century Gothic</vt:lpstr>
      <vt:lpstr>Helvetica Neue</vt:lpstr>
      <vt:lpstr>Wingdings 3</vt:lpstr>
      <vt:lpstr>Ion</vt:lpstr>
      <vt:lpstr>Customer Retention case study</vt:lpstr>
      <vt:lpstr>ABOUT THE CASE STUDY. </vt:lpstr>
      <vt:lpstr>EXPLORATORY DATA ANALYSIS (EDA)</vt:lpstr>
      <vt:lpstr>How to do EDA</vt:lpstr>
      <vt:lpstr>EDA</vt:lpstr>
      <vt:lpstr>PowerPoint Presentation</vt:lpstr>
      <vt:lpstr>PowerPoint Presentation</vt:lpstr>
      <vt:lpstr>1. Column - Gender of the respondent</vt:lpstr>
      <vt:lpstr>Column -2 Age of the respondent.</vt:lpstr>
      <vt:lpstr>Column-3-Which city do you shop online from?</vt:lpstr>
      <vt:lpstr>Column-4 What is the Pin Code of where you shop online from?</vt:lpstr>
      <vt:lpstr>Column-5 Since How Long You are Shopping Online ?</vt:lpstr>
      <vt:lpstr>Column-6 How many times you have made an online purchase in the past 1 year?</vt:lpstr>
      <vt:lpstr>Column-7 How do you access the internet while shopping on-line?</vt:lpstr>
      <vt:lpstr>Column-8  Which device do you use to access the online shopping?</vt:lpstr>
      <vt:lpstr>Column-9 What is the screen size of your mobile device?</vt:lpstr>
      <vt:lpstr>Column-10 What is the operating system (OS) of your device?</vt:lpstr>
      <vt:lpstr>Column-11 What browser do you run on your device to access the website?</vt:lpstr>
      <vt:lpstr>Column-12 Which channel did you follow to arrive at your favorite online store for the first time?</vt:lpstr>
      <vt:lpstr>Column-13 After first visit, how do you reach the online retail store?</vt:lpstr>
      <vt:lpstr>Column-14 How much time do you explore the e- retail store before making a purchase decision?</vt:lpstr>
      <vt:lpstr>Column-15 What is your preferred payment Option?</vt:lpstr>
      <vt:lpstr>Column-16 How frequently do you abandon (selecting an items and leaving without making payment) your shopping cart?</vt:lpstr>
      <vt:lpstr>Column-17 Why did you abandon the “Bag”, “Shopping Cart”?</vt:lpstr>
      <vt:lpstr>Column-18 The content on the website must be easy to read and understand'</vt:lpstr>
      <vt:lpstr>Column-19 Information on similar product to the one highlighted  is important for product comparison</vt:lpstr>
      <vt:lpstr>Column-20 Complete information on listed seller and product being offered is important for purchase decision.</vt:lpstr>
      <vt:lpstr>Column-21 All relevant information on listed products must be stated clearly</vt:lpstr>
      <vt:lpstr>Column-22  Ease of navigation in website</vt:lpstr>
      <vt:lpstr>Column-23  Loading and processing speed</vt:lpstr>
      <vt:lpstr>Column24 User friendly Interface of the website</vt:lpstr>
      <vt:lpstr>Column-25 Convenient Payment methods</vt:lpstr>
      <vt:lpstr>Column-26 Trust that the online retail store will fulfill its part of the transaction at the stipulated time</vt:lpstr>
      <vt:lpstr>Column-27 Empathy (readiness to assist with queries) towards the customers</vt:lpstr>
      <vt:lpstr>Column-28  Being able to guarantee the privacy of the customer</vt:lpstr>
      <vt:lpstr>Column-29 Responsiveness, availability of several communication channels (email, online rep, twitter, phone etc.)</vt:lpstr>
      <vt:lpstr>Column-30 Online shopping gives monetary benefit and discounts</vt:lpstr>
      <vt:lpstr>Column-31 Enjoyment is derived from shopping online</vt:lpstr>
      <vt:lpstr>Column-32Shopping online is convenient and flexible</vt:lpstr>
      <vt:lpstr>Column-33 Return and replacement policy of the e-tailer is important for purchase decision</vt:lpstr>
      <vt:lpstr>Column-34Gaining access to loyalty programs is a benefit of shopping online</vt:lpstr>
      <vt:lpstr>Column-35 Displaying quality Information on the website improves satisfaction of customers</vt:lpstr>
      <vt:lpstr>Column-36 User derive satisfaction while shopping on a good quality website or application</vt:lpstr>
      <vt:lpstr>Column-37 Net Benefit derived from shopping online can lead to users satisfaction</vt:lpstr>
      <vt:lpstr>Column-38 User satisfaction cannot exist without trust</vt:lpstr>
      <vt:lpstr>Column-39 Offering a wide variety of listed product in several category</vt:lpstr>
      <vt:lpstr>Column-40 Provision of complete and relevant product information</vt:lpstr>
      <vt:lpstr>Column-41 Monetary savings</vt:lpstr>
      <vt:lpstr>Column-42 The Convenience of patronizing the online retailer</vt:lpstr>
      <vt:lpstr>Column-43 Shopping on the website gives you the sense of adventure</vt:lpstr>
      <vt:lpstr>Column-44 Shopping on your preferred e-tailer enhances your social status</vt:lpstr>
      <vt:lpstr>Column-45 You feel gratification shopping on your favorite e-tailer</vt:lpstr>
      <vt:lpstr>Column-46 Shopping on the website helps you fulfill certain roles</vt:lpstr>
      <vt:lpstr>Column-47 Getting value for money spent</vt:lpstr>
      <vt:lpstr>Column-47 Easy to use website or application</vt:lpstr>
      <vt:lpstr>Column-48 Visual appealing web-page layout</vt:lpstr>
      <vt:lpstr>Column-49 Wild variety of product on offer</vt:lpstr>
      <vt:lpstr>Column-50 Complete, relevant description information of products</vt:lpstr>
      <vt:lpstr>Column-51 Fast loading website speed of website and application</vt:lpstr>
      <vt:lpstr>Column-52 Reliability of the website or application</vt:lpstr>
      <vt:lpstr>Column-53 Quickness to complete purchase</vt:lpstr>
      <vt:lpstr>Column-54 Availability of several payment options</vt:lpstr>
      <vt:lpstr>Column-55 Speedy order delivery</vt:lpstr>
      <vt:lpstr>Column-56 Privacy of customers’ information</vt:lpstr>
      <vt:lpstr>Column-57 Security of customer financial information</vt:lpstr>
      <vt:lpstr>Column-58 Perceived Trustworthiness</vt:lpstr>
      <vt:lpstr>Column-59 Presence of online assistance through multi-channel</vt:lpstr>
      <vt:lpstr>Column-60 Longer time to get logged in (promotion, sales period)</vt:lpstr>
      <vt:lpstr>Column-61 Longer time in displaying graphics and photos (promotion, sales period)</vt:lpstr>
      <vt:lpstr>Column-62 Late declaration of price (promotion, sales period)</vt:lpstr>
      <vt:lpstr>Column-63 Longer page loading time (promotion, sales period)</vt:lpstr>
      <vt:lpstr>Column-64 Limited mode of payment on most products (promotion, sales period)</vt:lpstr>
      <vt:lpstr>Column-65 Longer delivery period</vt:lpstr>
      <vt:lpstr>Column-66 Change in website/Application design</vt:lpstr>
      <vt:lpstr>Column-67 Frequent disruption when moving from one page to another</vt:lpstr>
      <vt:lpstr>Column-68 Website is as efficient as before</vt:lpstr>
      <vt:lpstr>Column-69 Which of the Indian online retailer would you recommend to a friend?</vt:lpstr>
      <vt:lpstr>Understanding and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dc:title>
  <dc:creator>kirtarath singh</dc:creator>
  <cp:lastModifiedBy>kirtarath singh</cp:lastModifiedBy>
  <cp:revision>2</cp:revision>
  <dcterms:created xsi:type="dcterms:W3CDTF">2022-09-27T12:02:39Z</dcterms:created>
  <dcterms:modified xsi:type="dcterms:W3CDTF">2022-09-27T17:52:16Z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